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870" r:id="rId1"/>
  </p:sldMasterIdLst>
  <p:notesMasterIdLst>
    <p:notesMasterId r:id="rId28"/>
  </p:notesMasterIdLst>
  <p:sldIdLst>
    <p:sldId id="256" r:id="rId2"/>
    <p:sldId id="257" r:id="rId3"/>
    <p:sldId id="258" r:id="rId4"/>
    <p:sldId id="267" r:id="rId5"/>
    <p:sldId id="266" r:id="rId6"/>
    <p:sldId id="260" r:id="rId7"/>
    <p:sldId id="261" r:id="rId8"/>
    <p:sldId id="262" r:id="rId9"/>
    <p:sldId id="264" r:id="rId10"/>
    <p:sldId id="277" r:id="rId11"/>
    <p:sldId id="269" r:id="rId12"/>
    <p:sldId id="270" r:id="rId13"/>
    <p:sldId id="268" r:id="rId14"/>
    <p:sldId id="279" r:id="rId15"/>
    <p:sldId id="271" r:id="rId16"/>
    <p:sldId id="272" r:id="rId17"/>
    <p:sldId id="273" r:id="rId18"/>
    <p:sldId id="274" r:id="rId19"/>
    <p:sldId id="278" r:id="rId20"/>
    <p:sldId id="282" r:id="rId21"/>
    <p:sldId id="283" r:id="rId22"/>
    <p:sldId id="276" r:id="rId23"/>
    <p:sldId id="275" r:id="rId24"/>
    <p:sldId id="285" r:id="rId25"/>
    <p:sldId id="259" r:id="rId26"/>
    <p:sldId id="265" r:id="rId27"/>
  </p:sldIdLst>
  <p:sldSz cx="14630400" cy="8229600"/>
  <p:notesSz cx="8229600" cy="14630400"/>
  <p:embeddedFontLst>
    <p:embeddedFont>
      <p:font typeface="Alexandria Medium" panose="020B0604020202020204" charset="-78"/>
      <p:regular r:id="rId29"/>
    </p:embeddedFont>
    <p:embeddedFont>
      <p:font typeface="Aptos Narrow" panose="020B0004020202020204" pitchFamily="34" charset="0"/>
      <p:regular r:id="rId30"/>
      <p:bold r:id="rId31"/>
      <p:italic r:id="rId32"/>
      <p:boldItalic r:id="rId33"/>
    </p:embeddedFont>
    <p:embeddedFont>
      <p:font typeface="Lato" panose="020F0502020204030203" pitchFamily="34" charset="0"/>
      <p:regular r:id="rId34"/>
      <p:bold r:id="rId35"/>
      <p:italic r:id="rId36"/>
      <p:boldItalic r:id="rId37"/>
    </p:embeddedFont>
    <p:embeddedFont>
      <p:font typeface="Manrope" panose="020B0604020202020204" charset="0"/>
      <p:regular r:id="rId3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46" autoAdjust="0"/>
    <p:restoredTop sz="94610"/>
  </p:normalViewPr>
  <p:slideViewPr>
    <p:cSldViewPr snapToGrid="0" snapToObjects="1">
      <p:cViewPr varScale="1">
        <p:scale>
          <a:sx n="133" d="100"/>
          <a:sy n="133" d="100"/>
        </p:scale>
        <p:origin x="618"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25167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endParaRPr lang="en-US" dirty="0"/>
          </a:p>
        </p:txBody>
      </p:sp>
      <p:sp>
        <p:nvSpPr>
          <p:cNvPr id="3" name="Subtitle 2"/>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DA51639-B2D6-4652-B8C3-1B4C224A7BAF}" type="datetimeFigureOut">
              <a:rPr lang="en-US" smtClean="0"/>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3588674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smtClean="0"/>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1369327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69880" y="438150"/>
            <a:ext cx="3154680" cy="697420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smtClean="0"/>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3322333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6489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0622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8929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5134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890419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2722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55574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6500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F5DD9-2C52-442D-92E2-8072C0C3D7CD}" type="datetimeFigureOut">
              <a:rPr lang="en-US" smtClean="0"/>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4274387"/>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862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98220" y="2051686"/>
            <a:ext cx="12618720" cy="3423284"/>
          </a:xfrm>
        </p:spPr>
        <p:txBody>
          <a:bodyPr anchor="b"/>
          <a:lstStyle>
            <a:lvl1pPr>
              <a:defRPr sz="7200"/>
            </a:lvl1pPr>
          </a:lstStyle>
          <a:p>
            <a:r>
              <a:rPr lang="en-US"/>
              <a:t>Click to edit Master title style</a:t>
            </a:r>
            <a:endParaRPr lang="en-US" dirty="0"/>
          </a:p>
        </p:txBody>
      </p:sp>
      <p:sp>
        <p:nvSpPr>
          <p:cNvPr id="3" name="Text Placeholder 2"/>
          <p:cNvSpPr>
            <a:spLocks noGrp="1"/>
          </p:cNvSpPr>
          <p:nvPr>
            <p:ph type="body" idx="1"/>
          </p:nvPr>
        </p:nvSpPr>
        <p:spPr>
          <a:xfrm>
            <a:off x="998220" y="5507356"/>
            <a:ext cx="12618720" cy="1800224"/>
          </a:xfrm>
        </p:spPr>
        <p:txBody>
          <a:bodyPr/>
          <a:lstStyle>
            <a:lvl1pPr marL="0" indent="0">
              <a:buNone/>
              <a:defRPr sz="2880">
                <a:solidFill>
                  <a:schemeClr val="tx1">
                    <a:shade val="82000"/>
                  </a:schemeClr>
                </a:solidFill>
              </a:defRPr>
            </a:lvl1pPr>
            <a:lvl2pPr marL="548640" indent="0">
              <a:buNone/>
              <a:defRPr sz="2400">
                <a:solidFill>
                  <a:schemeClr val="tx1">
                    <a:shade val="82000"/>
                  </a:schemeClr>
                </a:solidFill>
              </a:defRPr>
            </a:lvl2pPr>
            <a:lvl3pPr marL="1097280" indent="0">
              <a:buNone/>
              <a:defRPr sz="2160">
                <a:solidFill>
                  <a:schemeClr val="tx1">
                    <a:shade val="82000"/>
                  </a:schemeClr>
                </a:solidFill>
              </a:defRPr>
            </a:lvl3pPr>
            <a:lvl4pPr marL="1645920" indent="0">
              <a:buNone/>
              <a:defRPr sz="1920">
                <a:solidFill>
                  <a:schemeClr val="tx1">
                    <a:shade val="82000"/>
                  </a:schemeClr>
                </a:solidFill>
              </a:defRPr>
            </a:lvl4pPr>
            <a:lvl5pPr marL="2194560" indent="0">
              <a:buNone/>
              <a:defRPr sz="1920">
                <a:solidFill>
                  <a:schemeClr val="tx1">
                    <a:shade val="82000"/>
                  </a:schemeClr>
                </a:solidFill>
              </a:defRPr>
            </a:lvl5pPr>
            <a:lvl6pPr marL="2743200" indent="0">
              <a:buNone/>
              <a:defRPr sz="1920">
                <a:solidFill>
                  <a:schemeClr val="tx1">
                    <a:shade val="82000"/>
                  </a:schemeClr>
                </a:solidFill>
              </a:defRPr>
            </a:lvl6pPr>
            <a:lvl7pPr marL="3291840" indent="0">
              <a:buNone/>
              <a:defRPr sz="1920">
                <a:solidFill>
                  <a:schemeClr val="tx1">
                    <a:shade val="82000"/>
                  </a:schemeClr>
                </a:solidFill>
              </a:defRPr>
            </a:lvl7pPr>
            <a:lvl8pPr marL="3840480" indent="0">
              <a:buNone/>
              <a:defRPr sz="1920">
                <a:solidFill>
                  <a:schemeClr val="tx1">
                    <a:shade val="82000"/>
                  </a:schemeClr>
                </a:solidFill>
              </a:defRPr>
            </a:lvl8pPr>
            <a:lvl9pPr marL="4389120" indent="0">
              <a:buNone/>
              <a:defRPr sz="192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4961B7-6B89-48AB-966F-622E2788EECC}" type="datetimeFigureOut">
              <a:rPr lang="en-US" smtClean="0"/>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380390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smtClean="0"/>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90300486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7746" y="438150"/>
            <a:ext cx="12618720" cy="159067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1007746" y="3006090"/>
            <a:ext cx="6189344"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7406640" y="3006090"/>
            <a:ext cx="6219826"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smtClean="0"/>
              <a:t>4/6/2026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1078204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4/6/2026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9287661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4/6/2026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64729632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Content Placeholder 2"/>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1CF131DD-A141-4471-BCF9-C6073EDD7E20}" type="datetimeFigureOut">
              <a:rPr lang="en-US" smtClean="0"/>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7845436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19826" y="1184911"/>
            <a:ext cx="7406640" cy="5848350"/>
          </a:xfrm>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a:t>Click icon to add picture</a:t>
            </a:r>
            <a:endParaRPr lang="en-US" dirty="0"/>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AB334A90-EB03-42F3-8859-2C2B2724C058}" type="datetimeFigureOut">
              <a:rPr lang="en-US" smtClean="0"/>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0473344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shade val="82000"/>
                  </a:schemeClr>
                </a:solidFill>
              </a:defRPr>
            </a:lvl1pPr>
          </a:lstStyle>
          <a:p>
            <a:fld id="{CBC48EC7-AF6A-48D3-8284-14BACBEBDD84}" type="datetimeFigureOut">
              <a:rPr lang="en-US" smtClean="0"/>
              <a:t>4/6/2026</a:t>
            </a:fld>
            <a:endParaRPr lang="en-US" dirty="0"/>
          </a:p>
        </p:txBody>
      </p:sp>
      <p:sp>
        <p:nvSpPr>
          <p:cNvPr id="5" name="Footer Placeholder 4"/>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shade val="82000"/>
                  </a:schemeClr>
                </a:solidFill>
              </a:defRPr>
            </a:lvl1pPr>
          </a:lstStyle>
          <a:p>
            <a:endParaRPr lang="en-US" dirty="0"/>
          </a:p>
        </p:txBody>
      </p:sp>
      <p:sp>
        <p:nvSpPr>
          <p:cNvPr id="6" name="Slide Number Placeholder 5"/>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shade val="82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84056795"/>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878" r:id="rId8"/>
    <p:sldLayoutId id="2147483879" r:id="rId9"/>
    <p:sldLayoutId id="2147483880" r:id="rId10"/>
    <p:sldLayoutId id="2147483881" r:id="rId11"/>
    <p:sldLayoutId id="2147483882" r:id="rId12"/>
    <p:sldLayoutId id="2147483883" r:id="rId13"/>
    <p:sldLayoutId id="2147483884" r:id="rId14"/>
    <p:sldLayoutId id="2147483885" r:id="rId15"/>
    <p:sldLayoutId id="2147483886" r:id="rId16"/>
    <p:sldLayoutId id="2147483887" r:id="rId17"/>
    <p:sldLayoutId id="2147483888" r:id="rId18"/>
    <p:sldLayoutId id="2147483889" r:id="rId19"/>
    <p:sldLayoutId id="2147483890" r:id="rId20"/>
  </p:sldLayoutIdLst>
  <p:hf sldNum="0" hdr="0" ftr="0" dt="0"/>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slideLayout" Target="../slideLayouts/slideLayout18.xml"/><Relationship Id="rId4" Type="http://schemas.openxmlformats.org/officeDocument/2006/relationships/image" Target="../media/image25.svg"/></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openxmlformats.org/officeDocument/2006/relationships/image" Target="../media/image35.svg"/><Relationship Id="rId4" Type="http://schemas.openxmlformats.org/officeDocument/2006/relationships/image" Target="../media/image34.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7.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714767" y="857956"/>
            <a:ext cx="13227011" cy="2853301"/>
          </a:xfrm>
          <a:prstGeom prst="rect">
            <a:avLst/>
          </a:prstGeom>
          <a:noFill/>
          <a:ln/>
        </p:spPr>
        <p:txBody>
          <a:bodyPr wrap="square" lIns="0" tIns="0" rIns="0" bIns="0" rtlCol="0" anchor="t"/>
          <a:lstStyle/>
          <a:p>
            <a:pPr marL="0" indent="0" algn="ctr">
              <a:lnSpc>
                <a:spcPts val="5550"/>
              </a:lnSpc>
              <a:buNone/>
            </a:pPr>
            <a:r>
              <a:rPr lang="en-US" sz="4450" b="1" dirty="0">
                <a:solidFill>
                  <a:srgbClr val="5B6E8C"/>
                </a:solidFill>
                <a:latin typeface="Alexandria Medium" pitchFamily="34" charset="0"/>
                <a:ea typeface="Alexandria Medium" pitchFamily="34" charset="-122"/>
                <a:cs typeface="Alexandria Medium" pitchFamily="34" charset="-120"/>
              </a:rPr>
              <a:t>Real Time Industrial Energy Monitoring Using IoT and Edge Computing for Sustainability and Carbon Tracking</a:t>
            </a:r>
            <a:endParaRPr lang="en-US" sz="4450" b="1" dirty="0"/>
          </a:p>
        </p:txBody>
      </p:sp>
      <p:sp>
        <p:nvSpPr>
          <p:cNvPr id="4" name="Text 1"/>
          <p:cNvSpPr/>
          <p:nvPr/>
        </p:nvSpPr>
        <p:spPr>
          <a:xfrm>
            <a:off x="2773205" y="4272843"/>
            <a:ext cx="9110133" cy="2120757"/>
          </a:xfrm>
          <a:prstGeom prst="rect">
            <a:avLst/>
          </a:prstGeom>
          <a:noFill/>
          <a:ln/>
        </p:spPr>
        <p:txBody>
          <a:bodyPr wrap="none" lIns="0" tIns="0" rIns="0" bIns="0" rtlCol="0" anchor="t"/>
          <a:lstStyle/>
          <a:p>
            <a:pPr algn="ctr"/>
            <a:r>
              <a:rPr lang="en-US" sz="2400" dirty="0">
                <a:solidFill>
                  <a:srgbClr val="5B6E8C"/>
                </a:solidFill>
                <a:latin typeface="Alexandria Medium" pitchFamily="34" charset="0"/>
                <a:cs typeface="Alexandria Medium" pitchFamily="34" charset="-120"/>
              </a:rPr>
              <a:t>Aditya Krishan Goel </a:t>
            </a:r>
          </a:p>
          <a:p>
            <a:pPr algn="ctr"/>
            <a:r>
              <a:rPr lang="en-US" sz="2400" dirty="0">
                <a:solidFill>
                  <a:srgbClr val="5B6E8C"/>
                </a:solidFill>
                <a:latin typeface="Alexandria Medium" pitchFamily="34" charset="0"/>
                <a:cs typeface="Alexandria Medium" pitchFamily="34" charset="-120"/>
              </a:rPr>
              <a:t>Class XI, The Shri Ram School, Aravali, </a:t>
            </a:r>
          </a:p>
          <a:p>
            <a:pPr algn="ctr"/>
            <a:r>
              <a:rPr lang="en-US" sz="2400" dirty="0">
                <a:solidFill>
                  <a:srgbClr val="5B6E8C"/>
                </a:solidFill>
                <a:latin typeface="Alexandria Medium" pitchFamily="34" charset="0"/>
                <a:cs typeface="Alexandria Medium" pitchFamily="34" charset="-120"/>
              </a:rPr>
              <a:t>Gurgaon, HR, India</a:t>
            </a:r>
          </a:p>
          <a:p>
            <a:pPr algn="ctr"/>
            <a:endParaRPr lang="en-US" sz="2400" dirty="0">
              <a:solidFill>
                <a:srgbClr val="5B6E8C"/>
              </a:solidFill>
              <a:latin typeface="Alexandria Medium" pitchFamily="34" charset="0"/>
              <a:cs typeface="Alexandria Medium" pitchFamily="34" charset="-120"/>
            </a:endParaRPr>
          </a:p>
          <a:p>
            <a:pPr algn="ctr"/>
            <a:r>
              <a:rPr lang="en-US" sz="2400" dirty="0">
                <a:solidFill>
                  <a:srgbClr val="5B6E8C"/>
                </a:solidFill>
                <a:latin typeface="Alexandria Medium" pitchFamily="34" charset="0"/>
                <a:cs typeface="Alexandria Medium" pitchFamily="34" charset="-120"/>
              </a:rPr>
              <a:t>Sigma Xi Student Research Showcase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a:extLst>
              <a:ext uri="{FF2B5EF4-FFF2-40B4-BE49-F238E27FC236}">
                <a16:creationId xmlns:a16="http://schemas.microsoft.com/office/drawing/2014/main" id="{B23AA2B4-EA23-B0BE-F934-67C421BAB648}"/>
              </a:ext>
            </a:extLst>
          </p:cNvPr>
          <p:cNvSpPr/>
          <p:nvPr/>
        </p:nvSpPr>
        <p:spPr>
          <a:xfrm>
            <a:off x="3594497" y="778116"/>
            <a:ext cx="5747385" cy="673418"/>
          </a:xfrm>
          <a:prstGeom prst="rect">
            <a:avLst/>
          </a:prstGeom>
          <a:noFill/>
          <a:ln/>
        </p:spPr>
        <p:txBody>
          <a:bodyPr wrap="none" lIns="0" tIns="0" rIns="0" bIns="0" rtlCol="0" anchor="t"/>
          <a:lstStyle/>
          <a:p>
            <a:pPr marL="0" indent="0" algn="l">
              <a:lnSpc>
                <a:spcPts val="5300"/>
              </a:lnSpc>
              <a:buNone/>
            </a:pPr>
            <a:r>
              <a:rPr lang="en-US" sz="4200" dirty="0">
                <a:solidFill>
                  <a:srgbClr val="5B6E8C"/>
                </a:solidFill>
                <a:latin typeface="Alexandria Medium" pitchFamily="34" charset="0"/>
                <a:ea typeface="Alexandria Medium" pitchFamily="34" charset="-122"/>
                <a:cs typeface="Alexandria Medium" pitchFamily="34" charset="-120"/>
              </a:rPr>
              <a:t>Laboratory Prototype</a:t>
            </a:r>
            <a:endParaRPr lang="en-US" sz="4200" dirty="0"/>
          </a:p>
        </p:txBody>
      </p:sp>
      <p:sp>
        <p:nvSpPr>
          <p:cNvPr id="4" name="Text 1">
            <a:extLst>
              <a:ext uri="{FF2B5EF4-FFF2-40B4-BE49-F238E27FC236}">
                <a16:creationId xmlns:a16="http://schemas.microsoft.com/office/drawing/2014/main" id="{8C40272A-2100-9230-51FB-7D867DCC7272}"/>
              </a:ext>
            </a:extLst>
          </p:cNvPr>
          <p:cNvSpPr/>
          <p:nvPr/>
        </p:nvSpPr>
        <p:spPr>
          <a:xfrm>
            <a:off x="3594497" y="1758596"/>
            <a:ext cx="7556421" cy="1344454"/>
          </a:xfrm>
          <a:prstGeom prst="rect">
            <a:avLst/>
          </a:prstGeom>
          <a:noFill/>
          <a:ln/>
        </p:spPr>
        <p:txBody>
          <a:bodyPr wrap="square" lIns="0" tIns="0" rIns="0" bIns="0" rtlCol="0" anchor="t"/>
          <a:lstStyle/>
          <a:p>
            <a:pPr marL="0" indent="0" algn="l">
              <a:lnSpc>
                <a:spcPts val="2600"/>
              </a:lnSpc>
              <a:buNone/>
            </a:pPr>
            <a:r>
              <a:rPr lang="en-US" sz="1650" dirty="0">
                <a:solidFill>
                  <a:srgbClr val="5B6E8C"/>
                </a:solidFill>
                <a:latin typeface="Manrope" pitchFamily="34" charset="0"/>
                <a:ea typeface="Manrope" pitchFamily="34" charset="-122"/>
                <a:cs typeface="Manrope" pitchFamily="34" charset="-120"/>
              </a:rPr>
              <a:t>A proof-of-concept energy monitoring node built on IoT hardware, capturing electrical measurements at </a:t>
            </a:r>
            <a:r>
              <a:rPr lang="en-US" sz="1650" b="1" dirty="0">
                <a:solidFill>
                  <a:srgbClr val="5B6E8C"/>
                </a:solidFill>
                <a:latin typeface="Manrope" pitchFamily="34" charset="0"/>
                <a:ea typeface="Manrope" pitchFamily="34" charset="-122"/>
                <a:cs typeface="Manrope" pitchFamily="34" charset="-120"/>
              </a:rPr>
              <a:t>5-second sampling intervals</a:t>
            </a:r>
            <a:r>
              <a:rPr lang="en-US" sz="1650" dirty="0">
                <a:solidFill>
                  <a:srgbClr val="5B6E8C"/>
                </a:solidFill>
                <a:latin typeface="Manrope" pitchFamily="34" charset="0"/>
                <a:ea typeface="Manrope" pitchFamily="34" charset="-122"/>
                <a:cs typeface="Manrope" pitchFamily="34" charset="-120"/>
              </a:rPr>
              <a:t> with on-device power computation — the first step in validating real-time energy intelligence.</a:t>
            </a:r>
            <a:endParaRPr lang="en-US" sz="1650" dirty="0"/>
          </a:p>
        </p:txBody>
      </p:sp>
      <p:sp>
        <p:nvSpPr>
          <p:cNvPr id="5" name="Shape 2">
            <a:extLst>
              <a:ext uri="{FF2B5EF4-FFF2-40B4-BE49-F238E27FC236}">
                <a16:creationId xmlns:a16="http://schemas.microsoft.com/office/drawing/2014/main" id="{D3B3F7F4-E54C-C290-76E4-7403DC17F90E}"/>
              </a:ext>
            </a:extLst>
          </p:cNvPr>
          <p:cNvSpPr/>
          <p:nvPr/>
        </p:nvSpPr>
        <p:spPr>
          <a:xfrm>
            <a:off x="3594497" y="3333316"/>
            <a:ext cx="3675817" cy="2250281"/>
          </a:xfrm>
          <a:prstGeom prst="roundRect">
            <a:avLst>
              <a:gd name="adj" fmla="val 14364"/>
            </a:avLst>
          </a:prstGeom>
          <a:solidFill>
            <a:srgbClr val="E6F7FF"/>
          </a:solidFill>
          <a:ln w="7620">
            <a:solidFill>
              <a:srgbClr val="B3D5E4"/>
            </a:solidFill>
            <a:prstDash val="solid"/>
          </a:ln>
        </p:spPr>
        <p:txBody>
          <a:bodyPr/>
          <a:lstStyle/>
          <a:p>
            <a:endParaRPr lang="en-IN"/>
          </a:p>
        </p:txBody>
      </p:sp>
      <p:sp>
        <p:nvSpPr>
          <p:cNvPr id="6" name="Text 3">
            <a:extLst>
              <a:ext uri="{FF2B5EF4-FFF2-40B4-BE49-F238E27FC236}">
                <a16:creationId xmlns:a16="http://schemas.microsoft.com/office/drawing/2014/main" id="{43A1B2D3-97B4-1A93-FE43-CEFD1D1D3D0E}"/>
              </a:ext>
            </a:extLst>
          </p:cNvPr>
          <p:cNvSpPr/>
          <p:nvPr/>
        </p:nvSpPr>
        <p:spPr>
          <a:xfrm>
            <a:off x="3817501" y="3556320"/>
            <a:ext cx="3057763" cy="336590"/>
          </a:xfrm>
          <a:prstGeom prst="rect">
            <a:avLst/>
          </a:prstGeom>
          <a:noFill/>
          <a:ln/>
        </p:spPr>
        <p:txBody>
          <a:bodyPr wrap="none" lIns="0" tIns="0" rIns="0" bIns="0" rtlCol="0" anchor="t"/>
          <a:lstStyle/>
          <a:p>
            <a:pPr marL="0" indent="0" algn="l">
              <a:lnSpc>
                <a:spcPts val="2650"/>
              </a:lnSpc>
              <a:buNone/>
            </a:pPr>
            <a:r>
              <a:rPr lang="en-US" sz="2100" dirty="0">
                <a:solidFill>
                  <a:srgbClr val="000000"/>
                </a:solidFill>
                <a:latin typeface="Alexandria Medium" pitchFamily="34" charset="0"/>
                <a:ea typeface="Alexandria Medium" pitchFamily="34" charset="-122"/>
                <a:cs typeface="Alexandria Medium" pitchFamily="34" charset="-120"/>
              </a:rPr>
              <a:t>⏱ 5-Second Sampling</a:t>
            </a:r>
            <a:endParaRPr lang="en-US" sz="2100" dirty="0"/>
          </a:p>
        </p:txBody>
      </p:sp>
      <p:sp>
        <p:nvSpPr>
          <p:cNvPr id="7" name="Text 4">
            <a:extLst>
              <a:ext uri="{FF2B5EF4-FFF2-40B4-BE49-F238E27FC236}">
                <a16:creationId xmlns:a16="http://schemas.microsoft.com/office/drawing/2014/main" id="{B0CBB760-2226-D3F1-4C8D-8D99F1971F7C}"/>
              </a:ext>
            </a:extLst>
          </p:cNvPr>
          <p:cNvSpPr/>
          <p:nvPr/>
        </p:nvSpPr>
        <p:spPr>
          <a:xfrm>
            <a:off x="3817501" y="4015664"/>
            <a:ext cx="3229808" cy="672227"/>
          </a:xfrm>
          <a:prstGeom prst="rect">
            <a:avLst/>
          </a:prstGeom>
          <a:noFill/>
          <a:ln/>
        </p:spPr>
        <p:txBody>
          <a:bodyPr wrap="square" lIns="0" tIns="0" rIns="0" bIns="0" rtlCol="0" anchor="t"/>
          <a:lstStyle/>
          <a:p>
            <a:pPr marL="0" indent="0" algn="l">
              <a:lnSpc>
                <a:spcPts val="2600"/>
              </a:lnSpc>
              <a:buNone/>
            </a:pPr>
            <a:r>
              <a:rPr lang="en-US" sz="1650" dirty="0">
                <a:solidFill>
                  <a:srgbClr val="000000"/>
                </a:solidFill>
                <a:latin typeface="Manrope" pitchFamily="34" charset="0"/>
                <a:ea typeface="Manrope" pitchFamily="34" charset="-122"/>
                <a:cs typeface="Manrope" pitchFamily="34" charset="-120"/>
              </a:rPr>
              <a:t>High-frequency data capture for granular energy visibility</a:t>
            </a:r>
            <a:endParaRPr lang="en-US" sz="1650" dirty="0"/>
          </a:p>
        </p:txBody>
      </p:sp>
      <p:sp>
        <p:nvSpPr>
          <p:cNvPr id="8" name="Shape 5">
            <a:extLst>
              <a:ext uri="{FF2B5EF4-FFF2-40B4-BE49-F238E27FC236}">
                <a16:creationId xmlns:a16="http://schemas.microsoft.com/office/drawing/2014/main" id="{9976CAC4-1F30-6205-22D0-E410D5885025}"/>
              </a:ext>
            </a:extLst>
          </p:cNvPr>
          <p:cNvSpPr/>
          <p:nvPr/>
        </p:nvSpPr>
        <p:spPr>
          <a:xfrm>
            <a:off x="7474982" y="3333316"/>
            <a:ext cx="3675936" cy="2250281"/>
          </a:xfrm>
          <a:prstGeom prst="roundRect">
            <a:avLst>
              <a:gd name="adj" fmla="val 14364"/>
            </a:avLst>
          </a:prstGeom>
          <a:solidFill>
            <a:srgbClr val="E6F7FF"/>
          </a:solidFill>
          <a:ln w="7620">
            <a:solidFill>
              <a:srgbClr val="B3D5E4"/>
            </a:solidFill>
            <a:prstDash val="solid"/>
          </a:ln>
        </p:spPr>
        <p:txBody>
          <a:bodyPr/>
          <a:lstStyle/>
          <a:p>
            <a:endParaRPr lang="en-IN"/>
          </a:p>
        </p:txBody>
      </p:sp>
      <p:sp>
        <p:nvSpPr>
          <p:cNvPr id="9" name="Text 6">
            <a:extLst>
              <a:ext uri="{FF2B5EF4-FFF2-40B4-BE49-F238E27FC236}">
                <a16:creationId xmlns:a16="http://schemas.microsoft.com/office/drawing/2014/main" id="{5D02A33E-617F-DE3C-980F-E30116A770DF}"/>
              </a:ext>
            </a:extLst>
          </p:cNvPr>
          <p:cNvSpPr/>
          <p:nvPr/>
        </p:nvSpPr>
        <p:spPr>
          <a:xfrm>
            <a:off x="7697986" y="3556320"/>
            <a:ext cx="3229928" cy="673179"/>
          </a:xfrm>
          <a:prstGeom prst="rect">
            <a:avLst/>
          </a:prstGeom>
          <a:noFill/>
          <a:ln/>
        </p:spPr>
        <p:txBody>
          <a:bodyPr wrap="square" lIns="0" tIns="0" rIns="0" bIns="0" rtlCol="0" anchor="t"/>
          <a:lstStyle/>
          <a:p>
            <a:pPr marL="0" indent="0" algn="l">
              <a:lnSpc>
                <a:spcPts val="2650"/>
              </a:lnSpc>
              <a:buNone/>
            </a:pPr>
            <a:r>
              <a:rPr lang="en-US" sz="2100" dirty="0">
                <a:solidFill>
                  <a:srgbClr val="000000"/>
                </a:solidFill>
                <a:latin typeface="Alexandria Medium" pitchFamily="34" charset="0"/>
                <a:ea typeface="Alexandria Medium" pitchFamily="34" charset="-122"/>
                <a:cs typeface="Alexandria Medium" pitchFamily="34" charset="-120"/>
              </a:rPr>
              <a:t>⚡ On-Device Power Computation</a:t>
            </a:r>
            <a:endParaRPr lang="en-US" sz="2100" dirty="0"/>
          </a:p>
        </p:txBody>
      </p:sp>
      <p:sp>
        <p:nvSpPr>
          <p:cNvPr id="10" name="Text 7">
            <a:extLst>
              <a:ext uri="{FF2B5EF4-FFF2-40B4-BE49-F238E27FC236}">
                <a16:creationId xmlns:a16="http://schemas.microsoft.com/office/drawing/2014/main" id="{012DD45F-9EAB-FC9E-36AC-485C6F3BCEA3}"/>
              </a:ext>
            </a:extLst>
          </p:cNvPr>
          <p:cNvSpPr/>
          <p:nvPr/>
        </p:nvSpPr>
        <p:spPr>
          <a:xfrm>
            <a:off x="7697986" y="4352253"/>
            <a:ext cx="3229928" cy="1008340"/>
          </a:xfrm>
          <a:prstGeom prst="rect">
            <a:avLst/>
          </a:prstGeom>
          <a:noFill/>
          <a:ln/>
        </p:spPr>
        <p:txBody>
          <a:bodyPr wrap="square" lIns="0" tIns="0" rIns="0" bIns="0" rtlCol="0" anchor="t"/>
          <a:lstStyle/>
          <a:p>
            <a:pPr marL="0" indent="0" algn="l">
              <a:lnSpc>
                <a:spcPts val="2600"/>
              </a:lnSpc>
              <a:buNone/>
            </a:pPr>
            <a:r>
              <a:rPr lang="en-US" sz="1650" dirty="0">
                <a:solidFill>
                  <a:srgbClr val="000000"/>
                </a:solidFill>
                <a:latin typeface="Manrope" pitchFamily="34" charset="0"/>
                <a:ea typeface="Manrope" pitchFamily="34" charset="-122"/>
                <a:cs typeface="Manrope" pitchFamily="34" charset="-120"/>
              </a:rPr>
              <a:t>Edge processing via Raspberry Pi / ESP32 nodes for low-latency results</a:t>
            </a:r>
            <a:endParaRPr lang="en-US" sz="1650" dirty="0"/>
          </a:p>
        </p:txBody>
      </p:sp>
      <p:sp>
        <p:nvSpPr>
          <p:cNvPr id="11" name="Shape 8">
            <a:extLst>
              <a:ext uri="{FF2B5EF4-FFF2-40B4-BE49-F238E27FC236}">
                <a16:creationId xmlns:a16="http://schemas.microsoft.com/office/drawing/2014/main" id="{CACF9A69-687E-D852-E5CA-A6DE760A9DC5}"/>
              </a:ext>
            </a:extLst>
          </p:cNvPr>
          <p:cNvSpPr/>
          <p:nvPr/>
        </p:nvSpPr>
        <p:spPr>
          <a:xfrm>
            <a:off x="3594497" y="5788266"/>
            <a:ext cx="7556421" cy="1241465"/>
          </a:xfrm>
          <a:prstGeom prst="roundRect">
            <a:avLst>
              <a:gd name="adj" fmla="val 26036"/>
            </a:avLst>
          </a:prstGeom>
          <a:solidFill>
            <a:srgbClr val="E6F7FF"/>
          </a:solidFill>
          <a:ln w="7620">
            <a:solidFill>
              <a:srgbClr val="B3D5E4"/>
            </a:solidFill>
            <a:prstDash val="solid"/>
          </a:ln>
        </p:spPr>
        <p:txBody>
          <a:bodyPr/>
          <a:lstStyle/>
          <a:p>
            <a:endParaRPr lang="en-IN"/>
          </a:p>
        </p:txBody>
      </p:sp>
      <p:sp>
        <p:nvSpPr>
          <p:cNvPr id="12" name="Text 9">
            <a:extLst>
              <a:ext uri="{FF2B5EF4-FFF2-40B4-BE49-F238E27FC236}">
                <a16:creationId xmlns:a16="http://schemas.microsoft.com/office/drawing/2014/main" id="{685A8694-A65C-BB3A-C515-4F61ECB1CF18}"/>
              </a:ext>
            </a:extLst>
          </p:cNvPr>
          <p:cNvSpPr/>
          <p:nvPr/>
        </p:nvSpPr>
        <p:spPr>
          <a:xfrm>
            <a:off x="3817501" y="6011270"/>
            <a:ext cx="2838688" cy="336590"/>
          </a:xfrm>
          <a:prstGeom prst="rect">
            <a:avLst/>
          </a:prstGeom>
          <a:noFill/>
          <a:ln/>
        </p:spPr>
        <p:txBody>
          <a:bodyPr wrap="none" lIns="0" tIns="0" rIns="0" bIns="0" rtlCol="0" anchor="t"/>
          <a:lstStyle/>
          <a:p>
            <a:pPr marL="0" indent="0" algn="l">
              <a:lnSpc>
                <a:spcPts val="2650"/>
              </a:lnSpc>
              <a:buNone/>
            </a:pPr>
            <a:r>
              <a:rPr lang="en-US" sz="2100" dirty="0">
                <a:solidFill>
                  <a:srgbClr val="000000"/>
                </a:solidFill>
                <a:latin typeface="Alexandria Medium" pitchFamily="34" charset="0"/>
                <a:ea typeface="Alexandria Medium" pitchFamily="34" charset="-122"/>
                <a:cs typeface="Alexandria Medium" pitchFamily="34" charset="-120"/>
              </a:rPr>
              <a:t>🔬 Validated Sensing</a:t>
            </a:r>
            <a:endParaRPr lang="en-US" sz="2100" dirty="0"/>
          </a:p>
        </p:txBody>
      </p:sp>
      <p:sp>
        <p:nvSpPr>
          <p:cNvPr id="13" name="Text 10">
            <a:extLst>
              <a:ext uri="{FF2B5EF4-FFF2-40B4-BE49-F238E27FC236}">
                <a16:creationId xmlns:a16="http://schemas.microsoft.com/office/drawing/2014/main" id="{D5F42863-B6C2-0AE4-C3C7-9148ECC2994A}"/>
              </a:ext>
            </a:extLst>
          </p:cNvPr>
          <p:cNvSpPr/>
          <p:nvPr/>
        </p:nvSpPr>
        <p:spPr>
          <a:xfrm>
            <a:off x="3817501" y="6470613"/>
            <a:ext cx="7110412" cy="336113"/>
          </a:xfrm>
          <a:prstGeom prst="rect">
            <a:avLst/>
          </a:prstGeom>
          <a:noFill/>
          <a:ln/>
        </p:spPr>
        <p:txBody>
          <a:bodyPr wrap="none" lIns="0" tIns="0" rIns="0" bIns="0" rtlCol="0" anchor="t"/>
          <a:lstStyle/>
          <a:p>
            <a:pPr marL="0" indent="0" algn="l">
              <a:lnSpc>
                <a:spcPts val="2600"/>
              </a:lnSpc>
              <a:buNone/>
            </a:pPr>
            <a:r>
              <a:rPr lang="en-US" sz="1650" dirty="0">
                <a:solidFill>
                  <a:srgbClr val="000000"/>
                </a:solidFill>
                <a:latin typeface="Manrope" pitchFamily="34" charset="0"/>
                <a:ea typeface="Manrope" pitchFamily="34" charset="-122"/>
                <a:cs typeface="Manrope" pitchFamily="34" charset="-120"/>
              </a:rPr>
              <a:t>Current and voltage sensors calibrated against reference instruments</a:t>
            </a:r>
            <a:endParaRPr lang="en-US" sz="1650" dirty="0"/>
          </a:p>
        </p:txBody>
      </p:sp>
    </p:spTree>
    <p:extLst>
      <p:ext uri="{BB962C8B-B14F-4D97-AF65-F5344CB8AC3E}">
        <p14:creationId xmlns:p14="http://schemas.microsoft.com/office/powerpoint/2010/main" val="688898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ext 0">
            <a:extLst>
              <a:ext uri="{FF2B5EF4-FFF2-40B4-BE49-F238E27FC236}">
                <a16:creationId xmlns:a16="http://schemas.microsoft.com/office/drawing/2014/main" id="{5B63C1FD-F670-4035-0F98-33C18FD35BBF}"/>
              </a:ext>
            </a:extLst>
          </p:cNvPr>
          <p:cNvSpPr/>
          <p:nvPr/>
        </p:nvSpPr>
        <p:spPr>
          <a:xfrm>
            <a:off x="793790" y="739735"/>
            <a:ext cx="4126349" cy="496133"/>
          </a:xfrm>
          <a:prstGeom prst="rect">
            <a:avLst/>
          </a:prstGeom>
          <a:noFill/>
          <a:ln/>
        </p:spPr>
        <p:txBody>
          <a:bodyPr wrap="none" lIns="0" tIns="0" rIns="0" bIns="0" rtlCol="0" anchor="t"/>
          <a:lstStyle/>
          <a:p>
            <a:pPr marL="0" indent="0" algn="l">
              <a:lnSpc>
                <a:spcPts val="3900"/>
              </a:lnSpc>
              <a:buNone/>
            </a:pPr>
            <a:r>
              <a:rPr lang="en-US" sz="3100" dirty="0">
                <a:solidFill>
                  <a:srgbClr val="5B6E8C"/>
                </a:solidFill>
                <a:latin typeface="Alexandria Medium" pitchFamily="34" charset="0"/>
                <a:ea typeface="Alexandria Medium" pitchFamily="34" charset="-122"/>
                <a:cs typeface="Alexandria Medium" pitchFamily="34" charset="-120"/>
              </a:rPr>
              <a:t>Mathematical Model</a:t>
            </a:r>
            <a:endParaRPr lang="en-US" sz="3100" dirty="0"/>
          </a:p>
        </p:txBody>
      </p:sp>
      <p:sp>
        <p:nvSpPr>
          <p:cNvPr id="36" name="Text 1">
            <a:extLst>
              <a:ext uri="{FF2B5EF4-FFF2-40B4-BE49-F238E27FC236}">
                <a16:creationId xmlns:a16="http://schemas.microsoft.com/office/drawing/2014/main" id="{2EECFDEF-7EE7-B2EA-7311-08DDFB67E757}"/>
              </a:ext>
            </a:extLst>
          </p:cNvPr>
          <p:cNvSpPr/>
          <p:nvPr/>
        </p:nvSpPr>
        <p:spPr>
          <a:xfrm>
            <a:off x="793790" y="1458158"/>
            <a:ext cx="13042821" cy="431959"/>
          </a:xfrm>
          <a:prstGeom prst="rect">
            <a:avLst/>
          </a:prstGeom>
          <a:noFill/>
          <a:ln/>
        </p:spPr>
        <p:txBody>
          <a:bodyPr wrap="square" lIns="0" tIns="0" rIns="0" bIns="0" rtlCol="0" anchor="t"/>
          <a:lstStyle/>
          <a:p>
            <a:pPr marL="0" indent="0" algn="l">
              <a:lnSpc>
                <a:spcPts val="1700"/>
              </a:lnSpc>
              <a:buNone/>
            </a:pPr>
            <a:r>
              <a:rPr lang="en-US" sz="1250" dirty="0">
                <a:solidFill>
                  <a:srgbClr val="5B6E8C"/>
                </a:solidFill>
                <a:latin typeface="Manrope" pitchFamily="34" charset="0"/>
                <a:ea typeface="Manrope" pitchFamily="34" charset="-122"/>
                <a:cs typeface="Manrope" pitchFamily="34" charset="-120"/>
              </a:rPr>
              <a:t>The system is grounded in three core equations that translate raw electrical signals into actionable sustainability intelligence — from instantaneous power to verified carbon impact.</a:t>
            </a:r>
            <a:endParaRPr lang="en-US" sz="1250" dirty="0"/>
          </a:p>
        </p:txBody>
      </p:sp>
      <p:sp>
        <p:nvSpPr>
          <p:cNvPr id="37" name="Shape 2">
            <a:extLst>
              <a:ext uri="{FF2B5EF4-FFF2-40B4-BE49-F238E27FC236}">
                <a16:creationId xmlns:a16="http://schemas.microsoft.com/office/drawing/2014/main" id="{AF4CD302-5D86-E24F-EE06-D81A3D3928E6}"/>
              </a:ext>
            </a:extLst>
          </p:cNvPr>
          <p:cNvSpPr/>
          <p:nvPr/>
        </p:nvSpPr>
        <p:spPr>
          <a:xfrm>
            <a:off x="816650" y="3023318"/>
            <a:ext cx="4313277" cy="1598890"/>
          </a:xfrm>
          <a:prstGeom prst="roundRect">
            <a:avLst>
              <a:gd name="adj" fmla="val 6863"/>
            </a:avLst>
          </a:prstGeom>
          <a:solidFill>
            <a:srgbClr val="FFFFFF"/>
          </a:solidFill>
          <a:ln w="22860">
            <a:solidFill>
              <a:srgbClr val="B3D5E4"/>
            </a:solidFill>
            <a:prstDash val="solid"/>
          </a:ln>
        </p:spPr>
        <p:txBody>
          <a:bodyPr/>
          <a:lstStyle/>
          <a:p>
            <a:endParaRPr lang="en-IN"/>
          </a:p>
        </p:txBody>
      </p:sp>
      <p:pic>
        <p:nvPicPr>
          <p:cNvPr id="38" name="Image 0" descr="preencoded.png">
            <a:extLst>
              <a:ext uri="{FF2B5EF4-FFF2-40B4-BE49-F238E27FC236}">
                <a16:creationId xmlns:a16="http://schemas.microsoft.com/office/drawing/2014/main" id="{0E678649-74F2-3102-8C4B-B7695832166A}"/>
              </a:ext>
            </a:extLst>
          </p:cNvPr>
          <p:cNvPicPr>
            <a:picLocks noChangeAspect="1"/>
          </p:cNvPicPr>
          <p:nvPr/>
        </p:nvPicPr>
        <p:blipFill>
          <a:blip r:embed="rId2"/>
          <a:stretch>
            <a:fillRect/>
          </a:stretch>
        </p:blipFill>
        <p:spPr>
          <a:xfrm>
            <a:off x="793790" y="3023318"/>
            <a:ext cx="91440" cy="1598890"/>
          </a:xfrm>
          <a:prstGeom prst="rect">
            <a:avLst/>
          </a:prstGeom>
        </p:spPr>
      </p:pic>
      <p:sp>
        <p:nvSpPr>
          <p:cNvPr id="39" name="Text 3">
            <a:extLst>
              <a:ext uri="{FF2B5EF4-FFF2-40B4-BE49-F238E27FC236}">
                <a16:creationId xmlns:a16="http://schemas.microsoft.com/office/drawing/2014/main" id="{83EF4F6D-6541-F2FC-F1A8-D81A6FF9489B}"/>
              </a:ext>
            </a:extLst>
          </p:cNvPr>
          <p:cNvSpPr/>
          <p:nvPr/>
        </p:nvSpPr>
        <p:spPr>
          <a:xfrm>
            <a:off x="1066800" y="3204889"/>
            <a:ext cx="2100501" cy="248007"/>
          </a:xfrm>
          <a:prstGeom prst="rect">
            <a:avLst/>
          </a:prstGeom>
          <a:noFill/>
          <a:ln/>
        </p:spPr>
        <p:txBody>
          <a:bodyPr wrap="none" lIns="0" tIns="0" rIns="0" bIns="0" rtlCol="0" anchor="t"/>
          <a:lstStyle/>
          <a:p>
            <a:pPr marL="0" indent="0" algn="l">
              <a:lnSpc>
                <a:spcPts val="1950"/>
              </a:lnSpc>
              <a:buNone/>
            </a:pPr>
            <a:r>
              <a:rPr lang="en-US" sz="1550" dirty="0">
                <a:solidFill>
                  <a:srgbClr val="5B6E8C"/>
                </a:solidFill>
                <a:latin typeface="Alexandria Medium" pitchFamily="34" charset="0"/>
                <a:ea typeface="Alexandria Medium" pitchFamily="34" charset="-122"/>
                <a:cs typeface="Alexandria Medium" pitchFamily="34" charset="-120"/>
              </a:rPr>
              <a:t>Instantaneous Power</a:t>
            </a:r>
            <a:endParaRPr lang="en-US" sz="1550" dirty="0"/>
          </a:p>
        </p:txBody>
      </p:sp>
      <p:sp>
        <p:nvSpPr>
          <p:cNvPr id="40" name="Text 4">
            <a:extLst>
              <a:ext uri="{FF2B5EF4-FFF2-40B4-BE49-F238E27FC236}">
                <a16:creationId xmlns:a16="http://schemas.microsoft.com/office/drawing/2014/main" id="{57221DE7-5DB0-3CBD-4344-F7649A511CF4}"/>
              </a:ext>
            </a:extLst>
          </p:cNvPr>
          <p:cNvSpPr/>
          <p:nvPr/>
        </p:nvSpPr>
        <p:spPr>
          <a:xfrm>
            <a:off x="1066800" y="3593509"/>
            <a:ext cx="3881557" cy="274558"/>
          </a:xfrm>
          <a:prstGeom prst="rect">
            <a:avLst/>
          </a:prstGeom>
          <a:noFill/>
          <a:ln/>
        </p:spPr>
        <p:txBody>
          <a:bodyPr wrap="none" lIns="0" tIns="0" rIns="0" bIns="0" rtlCol="0" anchor="t"/>
          <a:lstStyle/>
          <a:p>
            <a:pPr marL="0" indent="0" algn="l">
              <a:lnSpc>
                <a:spcPts val="1900"/>
              </a:lnSpc>
              <a:buNone/>
            </a:pPr>
            <a:endParaRPr lang="en-US" sz="1400" dirty="0"/>
          </a:p>
        </p:txBody>
      </p:sp>
      <p:pic>
        <p:nvPicPr>
          <p:cNvPr id="41" name="Image 1" descr="preencoded.png">
            <a:extLst>
              <a:ext uri="{FF2B5EF4-FFF2-40B4-BE49-F238E27FC236}">
                <a16:creationId xmlns:a16="http://schemas.microsoft.com/office/drawing/2014/main" id="{52EB42B9-D94F-EE39-3D65-4A2E3C11FDA3}"/>
              </a:ext>
            </a:extLst>
          </p:cNvPr>
          <p:cNvPicPr>
            <a:picLocks noChangeAspect="1"/>
          </p:cNvPicPr>
          <p:nvPr/>
        </p:nvPicPr>
        <p:blipFill>
          <a:blip r:embed="rId3"/>
          <a:stretch>
            <a:fillRect/>
          </a:stretch>
        </p:blipFill>
        <p:spPr>
          <a:xfrm>
            <a:off x="1066800" y="3593509"/>
            <a:ext cx="3881557" cy="274558"/>
          </a:xfrm>
          <a:prstGeom prst="rect">
            <a:avLst/>
          </a:prstGeom>
        </p:spPr>
      </p:pic>
      <p:sp>
        <p:nvSpPr>
          <p:cNvPr id="42" name="Text 5">
            <a:extLst>
              <a:ext uri="{FF2B5EF4-FFF2-40B4-BE49-F238E27FC236}">
                <a16:creationId xmlns:a16="http://schemas.microsoft.com/office/drawing/2014/main" id="{417E405C-E60E-6E48-2A2C-A46A53E92F1A}"/>
              </a:ext>
            </a:extLst>
          </p:cNvPr>
          <p:cNvSpPr/>
          <p:nvPr/>
        </p:nvSpPr>
        <p:spPr>
          <a:xfrm>
            <a:off x="1066800" y="4008680"/>
            <a:ext cx="3881557" cy="431959"/>
          </a:xfrm>
          <a:prstGeom prst="rect">
            <a:avLst/>
          </a:prstGeom>
          <a:noFill/>
          <a:ln/>
        </p:spPr>
        <p:txBody>
          <a:bodyPr wrap="square" lIns="0" tIns="0" rIns="0" bIns="0" rtlCol="0" anchor="t"/>
          <a:lstStyle/>
          <a:p>
            <a:pPr marL="0" indent="0" algn="l">
              <a:lnSpc>
                <a:spcPts val="1700"/>
              </a:lnSpc>
              <a:buNone/>
            </a:pPr>
            <a:r>
              <a:rPr lang="en-US" sz="1250" dirty="0">
                <a:solidFill>
                  <a:srgbClr val="5B6E8C"/>
                </a:solidFill>
                <a:latin typeface="Manrope" pitchFamily="34" charset="0"/>
                <a:ea typeface="Manrope" pitchFamily="34" charset="-122"/>
                <a:cs typeface="Manrope" pitchFamily="34" charset="-120"/>
              </a:rPr>
              <a:t>Voltage × Current, sampled every 5 seconds across each monitored load</a:t>
            </a:r>
            <a:endParaRPr lang="en-US" sz="1250" dirty="0"/>
          </a:p>
        </p:txBody>
      </p:sp>
      <p:sp>
        <p:nvSpPr>
          <p:cNvPr id="43" name="Shape 6">
            <a:extLst>
              <a:ext uri="{FF2B5EF4-FFF2-40B4-BE49-F238E27FC236}">
                <a16:creationId xmlns:a16="http://schemas.microsoft.com/office/drawing/2014/main" id="{5B11E47E-F226-CF21-E111-44E551C35FA7}"/>
              </a:ext>
            </a:extLst>
          </p:cNvPr>
          <p:cNvSpPr/>
          <p:nvPr/>
        </p:nvSpPr>
        <p:spPr>
          <a:xfrm>
            <a:off x="5334357" y="3023318"/>
            <a:ext cx="4313277" cy="1520512"/>
          </a:xfrm>
          <a:prstGeom prst="roundRect">
            <a:avLst>
              <a:gd name="adj" fmla="val 6080"/>
            </a:avLst>
          </a:prstGeom>
          <a:solidFill>
            <a:srgbClr val="FFFFFF"/>
          </a:solidFill>
          <a:ln w="22860">
            <a:solidFill>
              <a:srgbClr val="B3D5E4"/>
            </a:solidFill>
            <a:prstDash val="solid"/>
          </a:ln>
        </p:spPr>
        <p:txBody>
          <a:bodyPr/>
          <a:lstStyle/>
          <a:p>
            <a:endParaRPr lang="en-IN"/>
          </a:p>
        </p:txBody>
      </p:sp>
      <p:pic>
        <p:nvPicPr>
          <p:cNvPr id="44" name="Image 2" descr="preencoded.png">
            <a:extLst>
              <a:ext uri="{FF2B5EF4-FFF2-40B4-BE49-F238E27FC236}">
                <a16:creationId xmlns:a16="http://schemas.microsoft.com/office/drawing/2014/main" id="{D2754571-AC83-A87C-7E69-73868D7FC986}"/>
              </a:ext>
            </a:extLst>
          </p:cNvPr>
          <p:cNvPicPr>
            <a:picLocks noChangeAspect="1"/>
          </p:cNvPicPr>
          <p:nvPr/>
        </p:nvPicPr>
        <p:blipFill>
          <a:blip r:embed="rId4"/>
          <a:stretch>
            <a:fillRect/>
          </a:stretch>
        </p:blipFill>
        <p:spPr>
          <a:xfrm>
            <a:off x="5313444" y="3062507"/>
            <a:ext cx="77044" cy="1520512"/>
          </a:xfrm>
          <a:prstGeom prst="rect">
            <a:avLst/>
          </a:prstGeom>
        </p:spPr>
      </p:pic>
      <p:sp>
        <p:nvSpPr>
          <p:cNvPr id="45" name="Text 7">
            <a:extLst>
              <a:ext uri="{FF2B5EF4-FFF2-40B4-BE49-F238E27FC236}">
                <a16:creationId xmlns:a16="http://schemas.microsoft.com/office/drawing/2014/main" id="{4449657F-AF59-61B0-1C80-3776F037132F}"/>
              </a:ext>
            </a:extLst>
          </p:cNvPr>
          <p:cNvSpPr/>
          <p:nvPr/>
        </p:nvSpPr>
        <p:spPr>
          <a:xfrm>
            <a:off x="5584507" y="3088088"/>
            <a:ext cx="1984653" cy="248007"/>
          </a:xfrm>
          <a:prstGeom prst="rect">
            <a:avLst/>
          </a:prstGeom>
          <a:noFill/>
          <a:ln/>
        </p:spPr>
        <p:txBody>
          <a:bodyPr wrap="none" lIns="0" tIns="0" rIns="0" bIns="0" rtlCol="0" anchor="t"/>
          <a:lstStyle/>
          <a:p>
            <a:pPr marL="0" indent="0" algn="l">
              <a:lnSpc>
                <a:spcPts val="1950"/>
              </a:lnSpc>
              <a:buNone/>
            </a:pPr>
            <a:r>
              <a:rPr lang="en-US" sz="1550" dirty="0">
                <a:solidFill>
                  <a:srgbClr val="5B6E8C"/>
                </a:solidFill>
                <a:latin typeface="Alexandria Medium" pitchFamily="34" charset="0"/>
                <a:ea typeface="Alexandria Medium" pitchFamily="34" charset="-122"/>
                <a:cs typeface="Alexandria Medium" pitchFamily="34" charset="-120"/>
              </a:rPr>
              <a:t>Energy Consumed</a:t>
            </a:r>
            <a:endParaRPr lang="en-US" sz="1550" dirty="0"/>
          </a:p>
        </p:txBody>
      </p:sp>
      <p:sp>
        <p:nvSpPr>
          <p:cNvPr id="46" name="Text 8">
            <a:extLst>
              <a:ext uri="{FF2B5EF4-FFF2-40B4-BE49-F238E27FC236}">
                <a16:creationId xmlns:a16="http://schemas.microsoft.com/office/drawing/2014/main" id="{9E32660F-DA02-B2BF-D213-D3145AC118A5}"/>
              </a:ext>
            </a:extLst>
          </p:cNvPr>
          <p:cNvSpPr/>
          <p:nvPr/>
        </p:nvSpPr>
        <p:spPr>
          <a:xfrm>
            <a:off x="5584507" y="3476708"/>
            <a:ext cx="3881557" cy="480298"/>
          </a:xfrm>
          <a:prstGeom prst="rect">
            <a:avLst/>
          </a:prstGeom>
          <a:noFill/>
          <a:ln/>
        </p:spPr>
        <p:txBody>
          <a:bodyPr wrap="square" lIns="0" tIns="0" rIns="0" bIns="0" rtlCol="0" anchor="t"/>
          <a:lstStyle/>
          <a:p>
            <a:pPr marL="0" indent="0" algn="l">
              <a:lnSpc>
                <a:spcPts val="1900"/>
              </a:lnSpc>
              <a:buNone/>
            </a:pPr>
            <a:endParaRPr lang="en-US" sz="1400" dirty="0"/>
          </a:p>
        </p:txBody>
      </p:sp>
      <p:pic>
        <p:nvPicPr>
          <p:cNvPr id="47" name="Image 3" descr="preencoded.png">
            <a:extLst>
              <a:ext uri="{FF2B5EF4-FFF2-40B4-BE49-F238E27FC236}">
                <a16:creationId xmlns:a16="http://schemas.microsoft.com/office/drawing/2014/main" id="{3D70EC44-D04F-749E-78EB-11554FF02863}"/>
              </a:ext>
            </a:extLst>
          </p:cNvPr>
          <p:cNvPicPr>
            <a:picLocks noChangeAspect="1"/>
          </p:cNvPicPr>
          <p:nvPr/>
        </p:nvPicPr>
        <p:blipFill>
          <a:blip r:embed="rId5"/>
          <a:stretch>
            <a:fillRect/>
          </a:stretch>
        </p:blipFill>
        <p:spPr>
          <a:xfrm>
            <a:off x="5584507" y="3476708"/>
            <a:ext cx="3881557" cy="480298"/>
          </a:xfrm>
          <a:prstGeom prst="rect">
            <a:avLst/>
          </a:prstGeom>
        </p:spPr>
      </p:pic>
      <p:sp>
        <p:nvSpPr>
          <p:cNvPr id="48" name="Text 9">
            <a:extLst>
              <a:ext uri="{FF2B5EF4-FFF2-40B4-BE49-F238E27FC236}">
                <a16:creationId xmlns:a16="http://schemas.microsoft.com/office/drawing/2014/main" id="{6FC8A5AA-9AAB-C5D4-D34E-FF2195EBDDA8}"/>
              </a:ext>
            </a:extLst>
          </p:cNvPr>
          <p:cNvSpPr/>
          <p:nvPr/>
        </p:nvSpPr>
        <p:spPr>
          <a:xfrm>
            <a:off x="5584507" y="4008432"/>
            <a:ext cx="3881557" cy="431959"/>
          </a:xfrm>
          <a:prstGeom prst="rect">
            <a:avLst/>
          </a:prstGeom>
          <a:noFill/>
          <a:ln/>
        </p:spPr>
        <p:txBody>
          <a:bodyPr wrap="square" lIns="0" tIns="0" rIns="0" bIns="0" rtlCol="0" anchor="t"/>
          <a:lstStyle/>
          <a:p>
            <a:pPr marL="0" indent="0" algn="l">
              <a:lnSpc>
                <a:spcPts val="1700"/>
              </a:lnSpc>
              <a:buNone/>
            </a:pPr>
            <a:r>
              <a:rPr lang="en-US" sz="1250" dirty="0">
                <a:solidFill>
                  <a:srgbClr val="5B6E8C"/>
                </a:solidFill>
                <a:latin typeface="Manrope" pitchFamily="34" charset="0"/>
                <a:ea typeface="Manrope" pitchFamily="34" charset="-122"/>
                <a:cs typeface="Manrope" pitchFamily="34" charset="-120"/>
              </a:rPr>
              <a:t>Cumulative energy calculated by integrating power over time</a:t>
            </a:r>
            <a:endParaRPr lang="en-US" sz="1250" dirty="0"/>
          </a:p>
        </p:txBody>
      </p:sp>
      <p:sp>
        <p:nvSpPr>
          <p:cNvPr id="49" name="Shape 10">
            <a:extLst>
              <a:ext uri="{FF2B5EF4-FFF2-40B4-BE49-F238E27FC236}">
                <a16:creationId xmlns:a16="http://schemas.microsoft.com/office/drawing/2014/main" id="{1CC85F4D-AFA9-6DEE-69DC-5007AF278F68}"/>
              </a:ext>
            </a:extLst>
          </p:cNvPr>
          <p:cNvSpPr/>
          <p:nvPr/>
        </p:nvSpPr>
        <p:spPr>
          <a:xfrm>
            <a:off x="9852064" y="2944940"/>
            <a:ext cx="4313277" cy="1598890"/>
          </a:xfrm>
          <a:prstGeom prst="roundRect">
            <a:avLst>
              <a:gd name="adj" fmla="val 6863"/>
            </a:avLst>
          </a:prstGeom>
          <a:solidFill>
            <a:srgbClr val="FFFFFF"/>
          </a:solidFill>
          <a:ln w="22860">
            <a:solidFill>
              <a:srgbClr val="B3D5E4"/>
            </a:solidFill>
            <a:prstDash val="solid"/>
          </a:ln>
        </p:spPr>
        <p:txBody>
          <a:bodyPr/>
          <a:lstStyle/>
          <a:p>
            <a:endParaRPr lang="en-IN"/>
          </a:p>
        </p:txBody>
      </p:sp>
      <p:pic>
        <p:nvPicPr>
          <p:cNvPr id="50" name="Image 4" descr="preencoded.png">
            <a:extLst>
              <a:ext uri="{FF2B5EF4-FFF2-40B4-BE49-F238E27FC236}">
                <a16:creationId xmlns:a16="http://schemas.microsoft.com/office/drawing/2014/main" id="{A6E370ED-E70D-2F63-C053-4B17EF631F0D}"/>
              </a:ext>
            </a:extLst>
          </p:cNvPr>
          <p:cNvPicPr>
            <a:picLocks noChangeAspect="1"/>
          </p:cNvPicPr>
          <p:nvPr/>
        </p:nvPicPr>
        <p:blipFill>
          <a:blip r:embed="rId2"/>
          <a:stretch>
            <a:fillRect/>
          </a:stretch>
        </p:blipFill>
        <p:spPr>
          <a:xfrm>
            <a:off x="9829204" y="2944940"/>
            <a:ext cx="91440" cy="1598890"/>
          </a:xfrm>
          <a:prstGeom prst="rect">
            <a:avLst/>
          </a:prstGeom>
        </p:spPr>
      </p:pic>
      <p:sp>
        <p:nvSpPr>
          <p:cNvPr id="51" name="Text 11">
            <a:extLst>
              <a:ext uri="{FF2B5EF4-FFF2-40B4-BE49-F238E27FC236}">
                <a16:creationId xmlns:a16="http://schemas.microsoft.com/office/drawing/2014/main" id="{920E804F-4BBE-B4A7-0B43-30996DAF8D84}"/>
              </a:ext>
            </a:extLst>
          </p:cNvPr>
          <p:cNvSpPr/>
          <p:nvPr/>
        </p:nvSpPr>
        <p:spPr>
          <a:xfrm>
            <a:off x="10102214" y="3126510"/>
            <a:ext cx="1984653" cy="248007"/>
          </a:xfrm>
          <a:prstGeom prst="rect">
            <a:avLst/>
          </a:prstGeom>
          <a:noFill/>
          <a:ln/>
        </p:spPr>
        <p:txBody>
          <a:bodyPr wrap="none" lIns="0" tIns="0" rIns="0" bIns="0" rtlCol="0" anchor="t"/>
          <a:lstStyle/>
          <a:p>
            <a:pPr marL="0" indent="0" algn="l">
              <a:lnSpc>
                <a:spcPts val="1950"/>
              </a:lnSpc>
              <a:buNone/>
            </a:pPr>
            <a:r>
              <a:rPr lang="en-US" sz="1550" dirty="0">
                <a:solidFill>
                  <a:srgbClr val="5B6E8C"/>
                </a:solidFill>
                <a:latin typeface="Alexandria Medium" pitchFamily="34" charset="0"/>
                <a:ea typeface="Alexandria Medium" pitchFamily="34" charset="-122"/>
                <a:cs typeface="Alexandria Medium" pitchFamily="34" charset="-120"/>
              </a:rPr>
              <a:t>Carbon Emissions</a:t>
            </a:r>
            <a:endParaRPr lang="en-US" sz="1550" dirty="0"/>
          </a:p>
        </p:txBody>
      </p:sp>
      <p:sp>
        <p:nvSpPr>
          <p:cNvPr id="52" name="Text 12">
            <a:extLst>
              <a:ext uri="{FF2B5EF4-FFF2-40B4-BE49-F238E27FC236}">
                <a16:creationId xmlns:a16="http://schemas.microsoft.com/office/drawing/2014/main" id="{49824818-88DE-F570-AB1E-1C2DA605E1BE}"/>
              </a:ext>
            </a:extLst>
          </p:cNvPr>
          <p:cNvSpPr/>
          <p:nvPr/>
        </p:nvSpPr>
        <p:spPr>
          <a:xfrm>
            <a:off x="10102214" y="3515130"/>
            <a:ext cx="3881557" cy="274558"/>
          </a:xfrm>
          <a:prstGeom prst="rect">
            <a:avLst/>
          </a:prstGeom>
          <a:noFill/>
          <a:ln/>
        </p:spPr>
        <p:txBody>
          <a:bodyPr wrap="none" lIns="0" tIns="0" rIns="0" bIns="0" rtlCol="0" anchor="t"/>
          <a:lstStyle/>
          <a:p>
            <a:pPr marL="0" indent="0" algn="l">
              <a:lnSpc>
                <a:spcPts val="1900"/>
              </a:lnSpc>
              <a:buNone/>
            </a:pPr>
            <a:endParaRPr lang="en-US" sz="1400" dirty="0"/>
          </a:p>
        </p:txBody>
      </p:sp>
      <p:pic>
        <p:nvPicPr>
          <p:cNvPr id="53" name="Image 5" descr="preencoded.png">
            <a:extLst>
              <a:ext uri="{FF2B5EF4-FFF2-40B4-BE49-F238E27FC236}">
                <a16:creationId xmlns:a16="http://schemas.microsoft.com/office/drawing/2014/main" id="{2790440C-E975-5CA3-25C0-33C656C8E3D2}"/>
              </a:ext>
            </a:extLst>
          </p:cNvPr>
          <p:cNvPicPr>
            <a:picLocks noChangeAspect="1"/>
          </p:cNvPicPr>
          <p:nvPr/>
        </p:nvPicPr>
        <p:blipFill>
          <a:blip r:embed="rId6"/>
          <a:stretch>
            <a:fillRect/>
          </a:stretch>
        </p:blipFill>
        <p:spPr>
          <a:xfrm>
            <a:off x="10102214" y="3515130"/>
            <a:ext cx="3881557" cy="274558"/>
          </a:xfrm>
          <a:prstGeom prst="rect">
            <a:avLst/>
          </a:prstGeom>
        </p:spPr>
      </p:pic>
      <p:sp>
        <p:nvSpPr>
          <p:cNvPr id="54" name="Text 13">
            <a:extLst>
              <a:ext uri="{FF2B5EF4-FFF2-40B4-BE49-F238E27FC236}">
                <a16:creationId xmlns:a16="http://schemas.microsoft.com/office/drawing/2014/main" id="{A89CC2CB-5A96-B6FF-91AE-D3DE4C62E530}"/>
              </a:ext>
            </a:extLst>
          </p:cNvPr>
          <p:cNvSpPr/>
          <p:nvPr/>
        </p:nvSpPr>
        <p:spPr>
          <a:xfrm>
            <a:off x="10102214" y="3930301"/>
            <a:ext cx="3881557" cy="431959"/>
          </a:xfrm>
          <a:prstGeom prst="rect">
            <a:avLst/>
          </a:prstGeom>
          <a:noFill/>
          <a:ln/>
        </p:spPr>
        <p:txBody>
          <a:bodyPr wrap="square" lIns="0" tIns="0" rIns="0" bIns="0" rtlCol="0" anchor="t"/>
          <a:lstStyle/>
          <a:p>
            <a:pPr marL="0" indent="0" algn="l">
              <a:lnSpc>
                <a:spcPts val="1700"/>
              </a:lnSpc>
              <a:buNone/>
            </a:pPr>
            <a:r>
              <a:rPr lang="en-US" sz="1250" dirty="0">
                <a:solidFill>
                  <a:srgbClr val="5B6E8C"/>
                </a:solidFill>
                <a:latin typeface="Manrope" pitchFamily="34" charset="0"/>
                <a:ea typeface="Manrope" pitchFamily="34" charset="-122"/>
                <a:cs typeface="Manrope" pitchFamily="34" charset="-120"/>
              </a:rPr>
              <a:t>Energy multiplied by the regional grid emission factor (kg CO₂/kWh)</a:t>
            </a:r>
            <a:endParaRPr lang="en-US" sz="1250" dirty="0"/>
          </a:p>
        </p:txBody>
      </p:sp>
    </p:spTree>
    <p:extLst>
      <p:ext uri="{BB962C8B-B14F-4D97-AF65-F5344CB8AC3E}">
        <p14:creationId xmlns:p14="http://schemas.microsoft.com/office/powerpoint/2010/main" val="3802504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1866CD9A-DB48-0A00-4F5E-FE6A0815FA45}"/>
              </a:ext>
            </a:extLst>
          </p:cNvPr>
          <p:cNvSpPr/>
          <p:nvPr/>
        </p:nvSpPr>
        <p:spPr>
          <a:xfrm>
            <a:off x="636865" y="646986"/>
            <a:ext cx="5809893" cy="568643"/>
          </a:xfrm>
          <a:prstGeom prst="rect">
            <a:avLst/>
          </a:prstGeom>
          <a:noFill/>
          <a:ln/>
        </p:spPr>
        <p:txBody>
          <a:bodyPr wrap="none" lIns="0" tIns="0" rIns="0" bIns="0" rtlCol="0" anchor="t"/>
          <a:lstStyle/>
          <a:p>
            <a:pPr marL="0" indent="0" algn="l">
              <a:lnSpc>
                <a:spcPts val="4450"/>
              </a:lnSpc>
              <a:buNone/>
            </a:pPr>
            <a:r>
              <a:rPr lang="en-US" sz="3550" dirty="0">
                <a:solidFill>
                  <a:srgbClr val="5B6E8C"/>
                </a:solidFill>
                <a:latin typeface="Alexandria Medium" pitchFamily="34" charset="0"/>
                <a:ea typeface="Alexandria Medium" pitchFamily="34" charset="-122"/>
                <a:cs typeface="Alexandria Medium" pitchFamily="34" charset="-120"/>
              </a:rPr>
              <a:t>Dataset &amp; Data Collection</a:t>
            </a:r>
            <a:endParaRPr lang="en-US" sz="3550" dirty="0"/>
          </a:p>
        </p:txBody>
      </p:sp>
      <p:sp>
        <p:nvSpPr>
          <p:cNvPr id="4" name="Text 1">
            <a:extLst>
              <a:ext uri="{FF2B5EF4-FFF2-40B4-BE49-F238E27FC236}">
                <a16:creationId xmlns:a16="http://schemas.microsoft.com/office/drawing/2014/main" id="{73A17579-FC52-7E74-2714-0B6206E76C76}"/>
              </a:ext>
            </a:extLst>
          </p:cNvPr>
          <p:cNvSpPr/>
          <p:nvPr/>
        </p:nvSpPr>
        <p:spPr>
          <a:xfrm>
            <a:off x="9614773" y="3453646"/>
            <a:ext cx="4386263" cy="1049179"/>
          </a:xfrm>
          <a:prstGeom prst="rect">
            <a:avLst/>
          </a:prstGeom>
          <a:noFill/>
          <a:ln/>
        </p:spPr>
        <p:txBody>
          <a:bodyPr wrap="square" lIns="0" tIns="0" rIns="0" bIns="0" rtlCol="0" anchor="t"/>
          <a:lstStyle/>
          <a:p>
            <a:pPr marL="0" indent="0" algn="l">
              <a:lnSpc>
                <a:spcPts val="2050"/>
              </a:lnSpc>
              <a:buNone/>
            </a:pPr>
            <a:r>
              <a:rPr lang="en-US" sz="1400" dirty="0">
                <a:solidFill>
                  <a:srgbClr val="5B6E8C"/>
                </a:solidFill>
                <a:latin typeface="Manrope" pitchFamily="34" charset="0"/>
                <a:ea typeface="Manrope" pitchFamily="34" charset="-122"/>
                <a:cs typeface="Manrope" pitchFamily="34" charset="-120"/>
              </a:rPr>
              <a:t>Continuous streaming from </a:t>
            </a:r>
            <a:r>
              <a:rPr lang="en-US" sz="1400" b="1" dirty="0">
                <a:solidFill>
                  <a:srgbClr val="5B6E8C"/>
                </a:solidFill>
                <a:latin typeface="Manrope" pitchFamily="34" charset="0"/>
                <a:ea typeface="Manrope" pitchFamily="34" charset="-122"/>
                <a:cs typeface="Manrope" pitchFamily="34" charset="-120"/>
              </a:rPr>
              <a:t>3 independently monitored loads</a:t>
            </a:r>
            <a:r>
              <a:rPr lang="en-US" sz="1400" dirty="0">
                <a:solidFill>
                  <a:srgbClr val="5B6E8C"/>
                </a:solidFill>
                <a:latin typeface="Manrope" pitchFamily="34" charset="0"/>
                <a:ea typeface="Manrope" pitchFamily="34" charset="-122"/>
                <a:cs typeface="Manrope" pitchFamily="34" charset="-120"/>
              </a:rPr>
              <a:t> provided a rich, high-resolution dataset for training analytics models and detecting anomalies.</a:t>
            </a:r>
            <a:endParaRPr lang="en-US" sz="1400" dirty="0"/>
          </a:p>
        </p:txBody>
      </p:sp>
      <p:pic>
        <p:nvPicPr>
          <p:cNvPr id="5" name="Image 1" descr="preencoded.png">
            <a:extLst>
              <a:ext uri="{FF2B5EF4-FFF2-40B4-BE49-F238E27FC236}">
                <a16:creationId xmlns:a16="http://schemas.microsoft.com/office/drawing/2014/main" id="{95F18D05-47B6-A9F1-5B04-2E040F4C6D5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05088" y="6691729"/>
            <a:ext cx="272891" cy="272891"/>
          </a:xfrm>
          <a:prstGeom prst="rect">
            <a:avLst/>
          </a:prstGeom>
        </p:spPr>
      </p:pic>
      <p:sp>
        <p:nvSpPr>
          <p:cNvPr id="6" name="Text 2">
            <a:extLst>
              <a:ext uri="{FF2B5EF4-FFF2-40B4-BE49-F238E27FC236}">
                <a16:creationId xmlns:a16="http://schemas.microsoft.com/office/drawing/2014/main" id="{2797862F-6EC5-91B8-0C32-D994FECE5D84}"/>
              </a:ext>
            </a:extLst>
          </p:cNvPr>
          <p:cNvSpPr/>
          <p:nvPr/>
        </p:nvSpPr>
        <p:spPr>
          <a:xfrm>
            <a:off x="1228249" y="6686074"/>
            <a:ext cx="2930009" cy="284321"/>
          </a:xfrm>
          <a:prstGeom prst="rect">
            <a:avLst/>
          </a:prstGeom>
          <a:noFill/>
          <a:ln/>
        </p:spPr>
        <p:txBody>
          <a:bodyPr wrap="none" lIns="0" tIns="0" rIns="0" bIns="0" rtlCol="0" anchor="t"/>
          <a:lstStyle/>
          <a:p>
            <a:pPr marL="0" indent="0" algn="l">
              <a:lnSpc>
                <a:spcPts val="2200"/>
              </a:lnSpc>
              <a:buNone/>
            </a:pPr>
            <a:r>
              <a:rPr lang="en-US" sz="1750" dirty="0">
                <a:solidFill>
                  <a:srgbClr val="5B6E8C"/>
                </a:solidFill>
                <a:latin typeface="Alexandria Medium" pitchFamily="34" charset="0"/>
                <a:ea typeface="Alexandria Medium" pitchFamily="34" charset="-122"/>
                <a:cs typeface="Alexandria Medium" pitchFamily="34" charset="-120"/>
              </a:rPr>
              <a:t>3 Monitored Load Circuits</a:t>
            </a:r>
            <a:endParaRPr lang="en-US" sz="1750" dirty="0"/>
          </a:p>
        </p:txBody>
      </p:sp>
      <p:sp>
        <p:nvSpPr>
          <p:cNvPr id="7" name="Text 3">
            <a:extLst>
              <a:ext uri="{FF2B5EF4-FFF2-40B4-BE49-F238E27FC236}">
                <a16:creationId xmlns:a16="http://schemas.microsoft.com/office/drawing/2014/main" id="{6FA019B8-DBC1-2035-DF71-57FBEEA457E0}"/>
              </a:ext>
            </a:extLst>
          </p:cNvPr>
          <p:cNvSpPr/>
          <p:nvPr/>
        </p:nvSpPr>
        <p:spPr>
          <a:xfrm>
            <a:off x="1228249" y="7057906"/>
            <a:ext cx="3739158" cy="524589"/>
          </a:xfrm>
          <a:prstGeom prst="rect">
            <a:avLst/>
          </a:prstGeom>
          <a:noFill/>
          <a:ln/>
        </p:spPr>
        <p:txBody>
          <a:bodyPr wrap="square" lIns="0" tIns="0" rIns="0" bIns="0" rtlCol="0" anchor="t"/>
          <a:lstStyle/>
          <a:p>
            <a:pPr marL="0" indent="0" algn="l">
              <a:lnSpc>
                <a:spcPts val="2050"/>
              </a:lnSpc>
              <a:buNone/>
            </a:pPr>
            <a:r>
              <a:rPr lang="en-US" sz="1400" dirty="0">
                <a:solidFill>
                  <a:srgbClr val="5B6E8C"/>
                </a:solidFill>
                <a:latin typeface="Manrope" pitchFamily="34" charset="0"/>
                <a:ea typeface="Manrope" pitchFamily="34" charset="-122"/>
                <a:cs typeface="Manrope" pitchFamily="34" charset="-120"/>
              </a:rPr>
              <a:t>Production machinery, HVAC, and auxiliary systems independently tracked</a:t>
            </a:r>
            <a:endParaRPr lang="en-US" sz="1400" dirty="0"/>
          </a:p>
        </p:txBody>
      </p:sp>
      <p:pic>
        <p:nvPicPr>
          <p:cNvPr id="8" name="Image 2" descr="preencoded.png">
            <a:extLst>
              <a:ext uri="{FF2B5EF4-FFF2-40B4-BE49-F238E27FC236}">
                <a16:creationId xmlns:a16="http://schemas.microsoft.com/office/drawing/2014/main" id="{6A4A79E6-6FA6-101E-910B-AE097EE0FFC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218033" y="6691729"/>
            <a:ext cx="272891" cy="272891"/>
          </a:xfrm>
          <a:prstGeom prst="rect">
            <a:avLst/>
          </a:prstGeom>
        </p:spPr>
      </p:pic>
      <p:sp>
        <p:nvSpPr>
          <p:cNvPr id="9" name="Text 4">
            <a:extLst>
              <a:ext uri="{FF2B5EF4-FFF2-40B4-BE49-F238E27FC236}">
                <a16:creationId xmlns:a16="http://schemas.microsoft.com/office/drawing/2014/main" id="{1EFAA412-6795-4B6F-CDA9-509C3BEE7595}"/>
              </a:ext>
            </a:extLst>
          </p:cNvPr>
          <p:cNvSpPr/>
          <p:nvPr/>
        </p:nvSpPr>
        <p:spPr>
          <a:xfrm>
            <a:off x="5741194" y="6686074"/>
            <a:ext cx="3563064" cy="284321"/>
          </a:xfrm>
          <a:prstGeom prst="rect">
            <a:avLst/>
          </a:prstGeom>
          <a:noFill/>
          <a:ln/>
        </p:spPr>
        <p:txBody>
          <a:bodyPr wrap="none" lIns="0" tIns="0" rIns="0" bIns="0" rtlCol="0" anchor="t"/>
          <a:lstStyle/>
          <a:p>
            <a:pPr marL="0" indent="0" algn="l">
              <a:lnSpc>
                <a:spcPts val="2200"/>
              </a:lnSpc>
              <a:buNone/>
            </a:pPr>
            <a:r>
              <a:rPr lang="en-US" sz="1750" dirty="0">
                <a:solidFill>
                  <a:srgbClr val="5B6E8C"/>
                </a:solidFill>
                <a:latin typeface="Alexandria Medium" pitchFamily="34" charset="0"/>
                <a:ea typeface="Alexandria Medium" pitchFamily="34" charset="-122"/>
                <a:cs typeface="Alexandria Medium" pitchFamily="34" charset="-120"/>
              </a:rPr>
              <a:t>Continuous Streaming Pipeline</a:t>
            </a:r>
            <a:endParaRPr lang="en-US" sz="1750" dirty="0"/>
          </a:p>
        </p:txBody>
      </p:sp>
      <p:sp>
        <p:nvSpPr>
          <p:cNvPr id="10" name="Text 5">
            <a:extLst>
              <a:ext uri="{FF2B5EF4-FFF2-40B4-BE49-F238E27FC236}">
                <a16:creationId xmlns:a16="http://schemas.microsoft.com/office/drawing/2014/main" id="{AFBE3143-0C08-11A2-3ABF-7B88D3D33FAE}"/>
              </a:ext>
            </a:extLst>
          </p:cNvPr>
          <p:cNvSpPr/>
          <p:nvPr/>
        </p:nvSpPr>
        <p:spPr>
          <a:xfrm>
            <a:off x="5741194" y="7057906"/>
            <a:ext cx="3739277" cy="524589"/>
          </a:xfrm>
          <a:prstGeom prst="rect">
            <a:avLst/>
          </a:prstGeom>
          <a:noFill/>
          <a:ln/>
        </p:spPr>
        <p:txBody>
          <a:bodyPr wrap="square" lIns="0" tIns="0" rIns="0" bIns="0" rtlCol="0" anchor="t"/>
          <a:lstStyle/>
          <a:p>
            <a:pPr marL="0" indent="0" algn="l">
              <a:lnSpc>
                <a:spcPts val="2050"/>
              </a:lnSpc>
              <a:buNone/>
            </a:pPr>
            <a:r>
              <a:rPr lang="en-US" sz="1400" dirty="0">
                <a:solidFill>
                  <a:srgbClr val="5B6E8C"/>
                </a:solidFill>
                <a:latin typeface="Manrope" pitchFamily="34" charset="0"/>
                <a:ea typeface="Manrope" pitchFamily="34" charset="-122"/>
                <a:cs typeface="Manrope" pitchFamily="34" charset="-120"/>
              </a:rPr>
              <a:t>Edge nodes push time-stamped readings to cloud storage with no data gaps</a:t>
            </a:r>
            <a:endParaRPr lang="en-US" sz="1400" dirty="0"/>
          </a:p>
        </p:txBody>
      </p:sp>
      <p:pic>
        <p:nvPicPr>
          <p:cNvPr id="11" name="Image 3" descr="preencoded.png">
            <a:extLst>
              <a:ext uri="{FF2B5EF4-FFF2-40B4-BE49-F238E27FC236}">
                <a16:creationId xmlns:a16="http://schemas.microsoft.com/office/drawing/2014/main" id="{1C593AB1-FD43-63F5-7059-B61D64B23E9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731097" y="6691729"/>
            <a:ext cx="272891" cy="272891"/>
          </a:xfrm>
          <a:prstGeom prst="rect">
            <a:avLst/>
          </a:prstGeom>
        </p:spPr>
      </p:pic>
      <p:sp>
        <p:nvSpPr>
          <p:cNvPr id="12" name="Text 6">
            <a:extLst>
              <a:ext uri="{FF2B5EF4-FFF2-40B4-BE49-F238E27FC236}">
                <a16:creationId xmlns:a16="http://schemas.microsoft.com/office/drawing/2014/main" id="{816B785E-1F0D-8901-7AE8-CE5051564F1B}"/>
              </a:ext>
            </a:extLst>
          </p:cNvPr>
          <p:cNvSpPr/>
          <p:nvPr/>
        </p:nvSpPr>
        <p:spPr>
          <a:xfrm>
            <a:off x="10254258" y="6686074"/>
            <a:ext cx="3027521" cy="284321"/>
          </a:xfrm>
          <a:prstGeom prst="rect">
            <a:avLst/>
          </a:prstGeom>
          <a:noFill/>
          <a:ln/>
        </p:spPr>
        <p:txBody>
          <a:bodyPr wrap="none" lIns="0" tIns="0" rIns="0" bIns="0" rtlCol="0" anchor="t"/>
          <a:lstStyle/>
          <a:p>
            <a:pPr marL="0" indent="0" algn="l">
              <a:lnSpc>
                <a:spcPts val="2200"/>
              </a:lnSpc>
              <a:buNone/>
            </a:pPr>
            <a:r>
              <a:rPr lang="en-US" sz="1750" dirty="0">
                <a:solidFill>
                  <a:srgbClr val="5B6E8C"/>
                </a:solidFill>
                <a:latin typeface="Alexandria Medium" pitchFamily="34" charset="0"/>
                <a:ea typeface="Alexandria Medium" pitchFamily="34" charset="-122"/>
                <a:cs typeface="Alexandria Medium" pitchFamily="34" charset="-120"/>
              </a:rPr>
              <a:t>240,000+ Labeled Records</a:t>
            </a:r>
            <a:endParaRPr lang="en-US" sz="1750" dirty="0"/>
          </a:p>
        </p:txBody>
      </p:sp>
      <p:sp>
        <p:nvSpPr>
          <p:cNvPr id="13" name="Text 7">
            <a:extLst>
              <a:ext uri="{FF2B5EF4-FFF2-40B4-BE49-F238E27FC236}">
                <a16:creationId xmlns:a16="http://schemas.microsoft.com/office/drawing/2014/main" id="{0161AD87-F5B7-DF62-ADDE-489BABD30494}"/>
              </a:ext>
            </a:extLst>
          </p:cNvPr>
          <p:cNvSpPr/>
          <p:nvPr/>
        </p:nvSpPr>
        <p:spPr>
          <a:xfrm>
            <a:off x="10254258" y="7057906"/>
            <a:ext cx="3739158" cy="524589"/>
          </a:xfrm>
          <a:prstGeom prst="rect">
            <a:avLst/>
          </a:prstGeom>
          <a:noFill/>
          <a:ln/>
        </p:spPr>
        <p:txBody>
          <a:bodyPr wrap="square" lIns="0" tIns="0" rIns="0" bIns="0" rtlCol="0" anchor="t"/>
          <a:lstStyle/>
          <a:p>
            <a:pPr marL="0" indent="0" algn="l">
              <a:lnSpc>
                <a:spcPts val="2050"/>
              </a:lnSpc>
              <a:buNone/>
            </a:pPr>
            <a:r>
              <a:rPr lang="en-US" sz="1400" dirty="0">
                <a:solidFill>
                  <a:srgbClr val="5B6E8C"/>
                </a:solidFill>
                <a:latin typeface="Manrope" pitchFamily="34" charset="0"/>
                <a:ea typeface="Manrope" pitchFamily="34" charset="-122"/>
                <a:cs typeface="Manrope" pitchFamily="34" charset="-120"/>
              </a:rPr>
              <a:t>Structured dataset enabling anomaly detection and predictive modeling</a:t>
            </a:r>
            <a:endParaRPr lang="en-US" sz="1400" dirty="0"/>
          </a:p>
        </p:txBody>
      </p:sp>
      <p:sp>
        <p:nvSpPr>
          <p:cNvPr id="14" name="TextBox 13">
            <a:extLst>
              <a:ext uri="{FF2B5EF4-FFF2-40B4-BE49-F238E27FC236}">
                <a16:creationId xmlns:a16="http://schemas.microsoft.com/office/drawing/2014/main" id="{345945BD-E343-170F-A555-425DA612BACF}"/>
              </a:ext>
            </a:extLst>
          </p:cNvPr>
          <p:cNvSpPr txBox="1"/>
          <p:nvPr/>
        </p:nvSpPr>
        <p:spPr>
          <a:xfrm>
            <a:off x="1389517" y="1643712"/>
            <a:ext cx="5809893" cy="369332"/>
          </a:xfrm>
          <a:prstGeom prst="rect">
            <a:avLst/>
          </a:prstGeom>
          <a:noFill/>
        </p:spPr>
        <p:txBody>
          <a:bodyPr wrap="square">
            <a:spAutoFit/>
          </a:bodyPr>
          <a:lstStyle/>
          <a:p>
            <a:pPr algn="ctr" rtl="0">
              <a:buNone/>
            </a:pPr>
            <a:r>
              <a:rPr lang="en-US" sz="1800" b="0" i="0" u="none" strike="noStrike" dirty="0">
                <a:solidFill>
                  <a:srgbClr val="000000"/>
                </a:solidFill>
                <a:effectLst/>
                <a:latin typeface="Times New Roman" panose="02020603050405020304" pitchFamily="18" charset="0"/>
              </a:rPr>
              <a:t>Table 2: Data collection parameters</a:t>
            </a:r>
            <a:endParaRPr lang="en-US" b="0" dirty="0">
              <a:effectLst/>
            </a:endParaRPr>
          </a:p>
        </p:txBody>
      </p:sp>
      <p:graphicFrame>
        <p:nvGraphicFramePr>
          <p:cNvPr id="15" name="Table 14">
            <a:extLst>
              <a:ext uri="{FF2B5EF4-FFF2-40B4-BE49-F238E27FC236}">
                <a16:creationId xmlns:a16="http://schemas.microsoft.com/office/drawing/2014/main" id="{CEBC4F87-2B96-2875-F218-F38A80F8785D}"/>
              </a:ext>
            </a:extLst>
          </p:cNvPr>
          <p:cNvGraphicFramePr>
            <a:graphicFrameLocks noGrp="1"/>
          </p:cNvGraphicFramePr>
          <p:nvPr>
            <p:extLst>
              <p:ext uri="{D42A27DB-BD31-4B8C-83A1-F6EECF244321}">
                <p14:modId xmlns:p14="http://schemas.microsoft.com/office/powerpoint/2010/main" val="3240513312"/>
              </p:ext>
            </p:extLst>
          </p:nvPr>
        </p:nvGraphicFramePr>
        <p:xfrm>
          <a:off x="474133" y="2100555"/>
          <a:ext cx="7969956" cy="3961581"/>
        </p:xfrm>
        <a:graphic>
          <a:graphicData uri="http://schemas.openxmlformats.org/drawingml/2006/table">
            <a:tbl>
              <a:tblPr/>
              <a:tblGrid>
                <a:gridCol w="3984978">
                  <a:extLst>
                    <a:ext uri="{9D8B030D-6E8A-4147-A177-3AD203B41FA5}">
                      <a16:colId xmlns:a16="http://schemas.microsoft.com/office/drawing/2014/main" val="1122737536"/>
                    </a:ext>
                  </a:extLst>
                </a:gridCol>
                <a:gridCol w="3984978">
                  <a:extLst>
                    <a:ext uri="{9D8B030D-6E8A-4147-A177-3AD203B41FA5}">
                      <a16:colId xmlns:a16="http://schemas.microsoft.com/office/drawing/2014/main" val="878394667"/>
                    </a:ext>
                  </a:extLst>
                </a:gridCol>
              </a:tblGrid>
              <a:tr h="408003">
                <a:tc>
                  <a:txBody>
                    <a:bodyPr/>
                    <a:lstStyle/>
                    <a:p>
                      <a:pPr algn="just" rtl="0" fontAlgn="t">
                        <a:buNone/>
                      </a:pPr>
                      <a:r>
                        <a:rPr lang="en-US" sz="1600" b="1" i="0" u="none" strike="noStrike">
                          <a:solidFill>
                            <a:srgbClr val="000000"/>
                          </a:solidFill>
                          <a:effectLst/>
                          <a:latin typeface="Times New Roman" panose="02020603050405020304" pitchFamily="18" charset="0"/>
                        </a:rPr>
                        <a:t>Parameter</a:t>
                      </a:r>
                      <a:endParaRPr lang="en-US" sz="36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600" b="1" i="0" u="none" strike="noStrike">
                          <a:solidFill>
                            <a:srgbClr val="000000"/>
                          </a:solidFill>
                          <a:effectLst/>
                          <a:latin typeface="Times New Roman" panose="02020603050405020304" pitchFamily="18" charset="0"/>
                        </a:rPr>
                        <a:t>Value</a:t>
                      </a:r>
                      <a:endParaRPr lang="en-US" sz="36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4948793"/>
                  </a:ext>
                </a:extLst>
              </a:tr>
              <a:tr h="394842">
                <a:tc>
                  <a:txBody>
                    <a:bodyPr/>
                    <a:lstStyle/>
                    <a:p>
                      <a:pPr algn="just" rtl="0" fontAlgn="t">
                        <a:buNone/>
                      </a:pPr>
                      <a:r>
                        <a:rPr lang="en-US" sz="1600" b="0" i="0" u="none" strike="noStrike">
                          <a:solidFill>
                            <a:srgbClr val="000000"/>
                          </a:solidFill>
                          <a:effectLst/>
                          <a:latin typeface="Times New Roman" panose="02020603050405020304" pitchFamily="18" charset="0"/>
                        </a:rPr>
                        <a:t>Monitoring duration</a:t>
                      </a:r>
                      <a:endParaRPr lang="en-US" sz="36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600" b="0" i="0" u="none" strike="noStrike">
                          <a:solidFill>
                            <a:srgbClr val="000000"/>
                          </a:solidFill>
                          <a:effectLst/>
                          <a:latin typeface="Times New Roman" panose="02020603050405020304" pitchFamily="18" charset="0"/>
                        </a:rPr>
                        <a:t>14 days</a:t>
                      </a:r>
                      <a:endParaRPr lang="en-US" sz="36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5541991"/>
                  </a:ext>
                </a:extLst>
              </a:tr>
              <a:tr h="394842">
                <a:tc>
                  <a:txBody>
                    <a:bodyPr/>
                    <a:lstStyle/>
                    <a:p>
                      <a:pPr algn="just" rtl="0" fontAlgn="t">
                        <a:buNone/>
                      </a:pPr>
                      <a:r>
                        <a:rPr lang="en-US" sz="1600" b="0" i="0" u="none" strike="noStrike" dirty="0">
                          <a:solidFill>
                            <a:srgbClr val="000000"/>
                          </a:solidFill>
                          <a:effectLst/>
                          <a:latin typeface="Times New Roman" panose="02020603050405020304" pitchFamily="18" charset="0"/>
                        </a:rPr>
                        <a:t>Sampling interval</a:t>
                      </a:r>
                      <a:endParaRPr lang="en-US" sz="3600" dirty="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600" b="0" i="0" u="none" strike="noStrike">
                          <a:solidFill>
                            <a:srgbClr val="000000"/>
                          </a:solidFill>
                          <a:effectLst/>
                          <a:latin typeface="Times New Roman" panose="02020603050405020304" pitchFamily="18" charset="0"/>
                        </a:rPr>
                        <a:t>5 seconds</a:t>
                      </a:r>
                      <a:endParaRPr lang="en-US" sz="36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15423871"/>
                  </a:ext>
                </a:extLst>
              </a:tr>
              <a:tr h="394842">
                <a:tc>
                  <a:txBody>
                    <a:bodyPr/>
                    <a:lstStyle/>
                    <a:p>
                      <a:pPr algn="just" rtl="0" fontAlgn="t">
                        <a:buNone/>
                      </a:pPr>
                      <a:r>
                        <a:rPr lang="en-US" sz="1600" b="0" i="0" u="none" strike="noStrike">
                          <a:solidFill>
                            <a:srgbClr val="000000"/>
                          </a:solidFill>
                          <a:effectLst/>
                          <a:latin typeface="Times New Roman" panose="02020603050405020304" pitchFamily="18" charset="0"/>
                        </a:rPr>
                        <a:t>Total data points collected</a:t>
                      </a:r>
                      <a:endParaRPr lang="en-US" sz="36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600" b="0" i="0" u="none" strike="noStrike" dirty="0">
                          <a:solidFill>
                            <a:srgbClr val="000000"/>
                          </a:solidFill>
                          <a:effectLst/>
                          <a:latin typeface="Times New Roman" panose="02020603050405020304" pitchFamily="18" charset="0"/>
                        </a:rPr>
                        <a:t>~ 240,000</a:t>
                      </a:r>
                      <a:endParaRPr lang="en-US" sz="3600" dirty="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80904688"/>
                  </a:ext>
                </a:extLst>
              </a:tr>
              <a:tr h="394842">
                <a:tc>
                  <a:txBody>
                    <a:bodyPr/>
                    <a:lstStyle/>
                    <a:p>
                      <a:pPr algn="just" rtl="0" fontAlgn="t">
                        <a:buNone/>
                      </a:pPr>
                      <a:r>
                        <a:rPr lang="en-US" sz="1600" b="0" i="0" u="none" strike="noStrike">
                          <a:solidFill>
                            <a:srgbClr val="000000"/>
                          </a:solidFill>
                          <a:effectLst/>
                          <a:latin typeface="Times New Roman" panose="02020603050405020304" pitchFamily="18" charset="0"/>
                        </a:rPr>
                        <a:t>Number of monitored loads</a:t>
                      </a:r>
                      <a:endParaRPr lang="en-US" sz="36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600" b="0" i="0" u="none" strike="noStrike">
                          <a:solidFill>
                            <a:srgbClr val="000000"/>
                          </a:solidFill>
                          <a:effectLst/>
                          <a:latin typeface="Times New Roman" panose="02020603050405020304" pitchFamily="18" charset="0"/>
                        </a:rPr>
                        <a:t>3</a:t>
                      </a:r>
                      <a:endParaRPr lang="en-US" sz="36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13603662"/>
                  </a:ext>
                </a:extLst>
              </a:tr>
              <a:tr h="394842">
                <a:tc>
                  <a:txBody>
                    <a:bodyPr/>
                    <a:lstStyle/>
                    <a:p>
                      <a:pPr algn="just" rtl="0" fontAlgn="t">
                        <a:buNone/>
                      </a:pPr>
                      <a:r>
                        <a:rPr lang="en-US" sz="1600" b="0" i="0" u="none" strike="noStrike">
                          <a:solidFill>
                            <a:srgbClr val="000000"/>
                          </a:solidFill>
                          <a:effectLst/>
                          <a:latin typeface="Times New Roman" panose="02020603050405020304" pitchFamily="18" charset="0"/>
                        </a:rPr>
                        <a:t>Data storage platform</a:t>
                      </a:r>
                      <a:endParaRPr lang="en-US" sz="36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600" b="0" i="0" u="none" strike="noStrike">
                          <a:solidFill>
                            <a:srgbClr val="000000"/>
                          </a:solidFill>
                          <a:effectLst/>
                          <a:latin typeface="Times New Roman" panose="02020603050405020304" pitchFamily="18" charset="0"/>
                        </a:rPr>
                        <a:t>InfluxDB</a:t>
                      </a:r>
                      <a:endParaRPr lang="en-US" sz="36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366718"/>
                  </a:ext>
                </a:extLst>
              </a:tr>
              <a:tr h="394842">
                <a:tc>
                  <a:txBody>
                    <a:bodyPr/>
                    <a:lstStyle/>
                    <a:p>
                      <a:pPr algn="just" rtl="0" fontAlgn="t">
                        <a:buNone/>
                      </a:pPr>
                      <a:r>
                        <a:rPr lang="en-US" sz="1600" b="0" i="0" u="none" strike="noStrike">
                          <a:solidFill>
                            <a:srgbClr val="000000"/>
                          </a:solidFill>
                          <a:effectLst/>
                          <a:latin typeface="Times New Roman" panose="02020603050405020304" pitchFamily="18" charset="0"/>
                        </a:rPr>
                        <a:t>Visualization tool</a:t>
                      </a:r>
                      <a:endParaRPr lang="en-US" sz="36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600" b="0" i="0" u="none" strike="noStrike">
                          <a:solidFill>
                            <a:srgbClr val="000000"/>
                          </a:solidFill>
                          <a:effectLst/>
                          <a:latin typeface="Times New Roman" panose="02020603050405020304" pitchFamily="18" charset="0"/>
                        </a:rPr>
                        <a:t>Grafana</a:t>
                      </a:r>
                      <a:endParaRPr lang="en-US" sz="36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15203612"/>
                  </a:ext>
                </a:extLst>
              </a:tr>
              <a:tr h="394842">
                <a:tc>
                  <a:txBody>
                    <a:bodyPr/>
                    <a:lstStyle/>
                    <a:p>
                      <a:pPr algn="just" rtl="0" fontAlgn="t">
                        <a:buNone/>
                      </a:pPr>
                      <a:r>
                        <a:rPr lang="en-US" sz="1600" b="0" i="0" u="none" strike="noStrike">
                          <a:solidFill>
                            <a:srgbClr val="000000"/>
                          </a:solidFill>
                          <a:effectLst/>
                          <a:latin typeface="Times New Roman" panose="02020603050405020304" pitchFamily="18" charset="0"/>
                        </a:rPr>
                        <a:t>Dashboard latency</a:t>
                      </a:r>
                      <a:endParaRPr lang="en-US" sz="36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600" b="0" i="0" u="none" strike="noStrike" dirty="0">
                          <a:solidFill>
                            <a:srgbClr val="000000"/>
                          </a:solidFill>
                          <a:effectLst/>
                          <a:latin typeface="Times New Roman" panose="02020603050405020304" pitchFamily="18" charset="0"/>
                        </a:rPr>
                        <a:t>&lt; 2 seconds</a:t>
                      </a:r>
                      <a:endParaRPr lang="en-US" sz="3600" dirty="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98315406"/>
                  </a:ext>
                </a:extLst>
              </a:tr>
              <a:tr h="394842">
                <a:tc>
                  <a:txBody>
                    <a:bodyPr/>
                    <a:lstStyle/>
                    <a:p>
                      <a:pPr algn="just" rtl="0" fontAlgn="t">
                        <a:buNone/>
                      </a:pPr>
                      <a:r>
                        <a:rPr lang="en-US" sz="1600" b="0" i="0" u="none" strike="noStrike">
                          <a:solidFill>
                            <a:srgbClr val="000000"/>
                          </a:solidFill>
                          <a:effectLst/>
                          <a:latin typeface="Times New Roman" panose="02020603050405020304" pitchFamily="18" charset="0"/>
                        </a:rPr>
                        <a:t>Energy anomaly detection</a:t>
                      </a:r>
                      <a:endParaRPr lang="en-US" sz="36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600" b="0" i="0" u="none" strike="noStrike">
                          <a:solidFill>
                            <a:srgbClr val="000000"/>
                          </a:solidFill>
                          <a:effectLst/>
                          <a:latin typeface="Times New Roman" panose="02020603050405020304" pitchFamily="18" charset="0"/>
                        </a:rPr>
                        <a:t>successful</a:t>
                      </a:r>
                      <a:endParaRPr lang="en-US" sz="36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38603546"/>
                  </a:ext>
                </a:extLst>
              </a:tr>
              <a:tr h="394842">
                <a:tc>
                  <a:txBody>
                    <a:bodyPr/>
                    <a:lstStyle/>
                    <a:p>
                      <a:pPr algn="just" rtl="0" fontAlgn="t">
                        <a:buNone/>
                      </a:pPr>
                      <a:r>
                        <a:rPr lang="en-US" sz="1600" b="0" i="0" u="none" strike="noStrike">
                          <a:solidFill>
                            <a:srgbClr val="000000"/>
                          </a:solidFill>
                          <a:effectLst/>
                          <a:latin typeface="Times New Roman" panose="02020603050405020304" pitchFamily="18" charset="0"/>
                        </a:rPr>
                        <a:t>Energy savings</a:t>
                      </a:r>
                      <a:endParaRPr lang="en-US" sz="36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600" b="0" i="0" u="none" strike="noStrike" dirty="0">
                          <a:solidFill>
                            <a:srgbClr val="000000"/>
                          </a:solidFill>
                          <a:effectLst/>
                          <a:latin typeface="Times New Roman" panose="02020603050405020304" pitchFamily="18" charset="0"/>
                        </a:rPr>
                        <a:t>7.5%</a:t>
                      </a:r>
                      <a:endParaRPr lang="en-US" sz="3600" dirty="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7498053"/>
                  </a:ext>
                </a:extLst>
              </a:tr>
            </a:tbl>
          </a:graphicData>
        </a:graphic>
      </p:graphicFrame>
    </p:spTree>
    <p:extLst>
      <p:ext uri="{BB962C8B-B14F-4D97-AF65-F5344CB8AC3E}">
        <p14:creationId xmlns:p14="http://schemas.microsoft.com/office/powerpoint/2010/main" val="618419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a:extLst>
              <a:ext uri="{FF2B5EF4-FFF2-40B4-BE49-F238E27FC236}">
                <a16:creationId xmlns:a16="http://schemas.microsoft.com/office/drawing/2014/main" id="{09F40C78-C681-CDEB-6506-8ADB3CE10829}"/>
              </a:ext>
            </a:extLst>
          </p:cNvPr>
          <p:cNvSpPr/>
          <p:nvPr/>
        </p:nvSpPr>
        <p:spPr>
          <a:xfrm>
            <a:off x="787241" y="629126"/>
            <a:ext cx="7407235" cy="667703"/>
          </a:xfrm>
          <a:prstGeom prst="rect">
            <a:avLst/>
          </a:prstGeom>
          <a:noFill/>
          <a:ln/>
        </p:spPr>
        <p:txBody>
          <a:bodyPr wrap="none" lIns="0" tIns="0" rIns="0" bIns="0" rtlCol="0" anchor="t"/>
          <a:lstStyle/>
          <a:p>
            <a:pPr marL="0" indent="0" algn="l">
              <a:lnSpc>
                <a:spcPts val="5250"/>
              </a:lnSpc>
              <a:buNone/>
            </a:pPr>
            <a:r>
              <a:rPr lang="en-US" sz="4200" dirty="0">
                <a:solidFill>
                  <a:srgbClr val="5B6E8C"/>
                </a:solidFill>
                <a:latin typeface="Alexandria Medium" pitchFamily="34" charset="0"/>
                <a:ea typeface="Alexandria Medium" pitchFamily="34" charset="-122"/>
                <a:cs typeface="Alexandria Medium" pitchFamily="34" charset="-120"/>
              </a:rPr>
              <a:t>Industrial Pilot Deployment</a:t>
            </a:r>
            <a:endParaRPr lang="en-US" sz="4200" dirty="0"/>
          </a:p>
        </p:txBody>
      </p:sp>
      <p:sp>
        <p:nvSpPr>
          <p:cNvPr id="4" name="Text 1">
            <a:extLst>
              <a:ext uri="{FF2B5EF4-FFF2-40B4-BE49-F238E27FC236}">
                <a16:creationId xmlns:a16="http://schemas.microsoft.com/office/drawing/2014/main" id="{280E1F45-DE37-4561-8953-9ECD79D63F5C}"/>
              </a:ext>
            </a:extLst>
          </p:cNvPr>
          <p:cNvSpPr/>
          <p:nvPr/>
        </p:nvSpPr>
        <p:spPr>
          <a:xfrm>
            <a:off x="787241" y="1598771"/>
            <a:ext cx="7569517" cy="995839"/>
          </a:xfrm>
          <a:prstGeom prst="rect">
            <a:avLst/>
          </a:prstGeom>
          <a:noFill/>
          <a:ln/>
        </p:spPr>
        <p:txBody>
          <a:bodyPr wrap="square" lIns="0" tIns="0" rIns="0" bIns="0" rtlCol="0" anchor="t"/>
          <a:lstStyle/>
          <a:p>
            <a:pPr marL="0" indent="0" algn="l">
              <a:lnSpc>
                <a:spcPts val="2600"/>
              </a:lnSpc>
              <a:buNone/>
            </a:pPr>
            <a:r>
              <a:rPr lang="en-US" sz="1650" dirty="0">
                <a:solidFill>
                  <a:srgbClr val="5B6E8C"/>
                </a:solidFill>
                <a:latin typeface="Manrope" pitchFamily="34" charset="0"/>
                <a:ea typeface="Manrope" pitchFamily="34" charset="-122"/>
                <a:cs typeface="Manrope" pitchFamily="34" charset="-120"/>
              </a:rPr>
              <a:t>The prototype scaled to a live industrial environment over a </a:t>
            </a:r>
            <a:r>
              <a:rPr lang="en-US" sz="1650" b="1" dirty="0">
                <a:solidFill>
                  <a:srgbClr val="5B6E8C"/>
                </a:solidFill>
                <a:latin typeface="Manrope" pitchFamily="34" charset="0"/>
                <a:ea typeface="Manrope" pitchFamily="34" charset="-122"/>
                <a:cs typeface="Manrope" pitchFamily="34" charset="-120"/>
              </a:rPr>
              <a:t>14-day continuous pilot</a:t>
            </a:r>
            <a:r>
              <a:rPr lang="en-US" sz="1650" dirty="0">
                <a:solidFill>
                  <a:srgbClr val="5B6E8C"/>
                </a:solidFill>
                <a:latin typeface="Manrope" pitchFamily="34" charset="0"/>
                <a:ea typeface="Manrope" pitchFamily="34" charset="-122"/>
                <a:cs typeface="Manrope" pitchFamily="34" charset="-120"/>
              </a:rPr>
              <a:t>, stress-testing reliability, latency, and data fidelity under real operational conditions.</a:t>
            </a:r>
            <a:endParaRPr lang="en-US" sz="1650" dirty="0"/>
          </a:p>
        </p:txBody>
      </p:sp>
      <p:sp>
        <p:nvSpPr>
          <p:cNvPr id="5" name="Text 2">
            <a:extLst>
              <a:ext uri="{FF2B5EF4-FFF2-40B4-BE49-F238E27FC236}">
                <a16:creationId xmlns:a16="http://schemas.microsoft.com/office/drawing/2014/main" id="{A0CB8FD3-813E-E18F-CBA8-8080D2A66C50}"/>
              </a:ext>
            </a:extLst>
          </p:cNvPr>
          <p:cNvSpPr/>
          <p:nvPr/>
        </p:nvSpPr>
        <p:spPr>
          <a:xfrm>
            <a:off x="878681" y="2927866"/>
            <a:ext cx="3475911" cy="705207"/>
          </a:xfrm>
          <a:prstGeom prst="rect">
            <a:avLst/>
          </a:prstGeom>
          <a:noFill/>
          <a:ln/>
        </p:spPr>
        <p:txBody>
          <a:bodyPr wrap="none" lIns="0" tIns="0" rIns="0" bIns="0" rtlCol="0" anchor="t"/>
          <a:lstStyle/>
          <a:p>
            <a:pPr marL="0" indent="0" algn="ctr">
              <a:lnSpc>
                <a:spcPts val="5550"/>
              </a:lnSpc>
              <a:buNone/>
            </a:pPr>
            <a:r>
              <a:rPr lang="en-US" sz="5550" dirty="0">
                <a:solidFill>
                  <a:srgbClr val="5B6E8C"/>
                </a:solidFill>
                <a:latin typeface="Alexandria Medium" pitchFamily="34" charset="0"/>
                <a:ea typeface="Alexandria Medium" pitchFamily="34" charset="-122"/>
                <a:cs typeface="Alexandria Medium" pitchFamily="34" charset="-120"/>
              </a:rPr>
              <a:t>14</a:t>
            </a:r>
            <a:endParaRPr lang="en-US" sz="5550" dirty="0"/>
          </a:p>
        </p:txBody>
      </p:sp>
      <p:sp>
        <p:nvSpPr>
          <p:cNvPr id="6" name="Text 3">
            <a:extLst>
              <a:ext uri="{FF2B5EF4-FFF2-40B4-BE49-F238E27FC236}">
                <a16:creationId xmlns:a16="http://schemas.microsoft.com/office/drawing/2014/main" id="{38279323-486D-D349-D2D3-926DFC3F50D0}"/>
              </a:ext>
            </a:extLst>
          </p:cNvPr>
          <p:cNvSpPr/>
          <p:nvPr/>
        </p:nvSpPr>
        <p:spPr>
          <a:xfrm>
            <a:off x="1265873" y="3890843"/>
            <a:ext cx="2701647" cy="333970"/>
          </a:xfrm>
          <a:prstGeom prst="rect">
            <a:avLst/>
          </a:prstGeom>
          <a:noFill/>
          <a:ln/>
        </p:spPr>
        <p:txBody>
          <a:bodyPr wrap="none" lIns="0" tIns="0" rIns="0" bIns="0" rtlCol="0" anchor="t"/>
          <a:lstStyle/>
          <a:p>
            <a:pPr marL="0" indent="0" algn="ctr">
              <a:lnSpc>
                <a:spcPts val="2600"/>
              </a:lnSpc>
              <a:buNone/>
            </a:pPr>
            <a:r>
              <a:rPr lang="en-US" sz="2100" dirty="0">
                <a:solidFill>
                  <a:srgbClr val="5B6E8C"/>
                </a:solidFill>
                <a:latin typeface="Alexandria Medium" pitchFamily="34" charset="0"/>
                <a:ea typeface="Alexandria Medium" pitchFamily="34" charset="-122"/>
                <a:cs typeface="Alexandria Medium" pitchFamily="34" charset="-120"/>
              </a:rPr>
              <a:t>Days of Deployment</a:t>
            </a:r>
            <a:endParaRPr lang="en-US" sz="2100" dirty="0"/>
          </a:p>
        </p:txBody>
      </p:sp>
      <p:sp>
        <p:nvSpPr>
          <p:cNvPr id="7" name="Text 4">
            <a:extLst>
              <a:ext uri="{FF2B5EF4-FFF2-40B4-BE49-F238E27FC236}">
                <a16:creationId xmlns:a16="http://schemas.microsoft.com/office/drawing/2014/main" id="{1BFA286C-8971-41B0-9ECC-5D0E8D8E838F}"/>
              </a:ext>
            </a:extLst>
          </p:cNvPr>
          <p:cNvSpPr/>
          <p:nvPr/>
        </p:nvSpPr>
        <p:spPr>
          <a:xfrm>
            <a:off x="787241" y="4345543"/>
            <a:ext cx="3658910" cy="663893"/>
          </a:xfrm>
          <a:prstGeom prst="rect">
            <a:avLst/>
          </a:prstGeom>
          <a:noFill/>
          <a:ln/>
        </p:spPr>
        <p:txBody>
          <a:bodyPr wrap="square" lIns="0" tIns="0" rIns="0" bIns="0" rtlCol="0" anchor="t"/>
          <a:lstStyle/>
          <a:p>
            <a:pPr marL="0" indent="0" algn="ctr">
              <a:lnSpc>
                <a:spcPts val="2600"/>
              </a:lnSpc>
              <a:buNone/>
            </a:pPr>
            <a:r>
              <a:rPr lang="en-US" sz="1650" dirty="0">
                <a:solidFill>
                  <a:srgbClr val="5B6E8C"/>
                </a:solidFill>
                <a:latin typeface="Manrope" pitchFamily="34" charset="0"/>
                <a:ea typeface="Manrope" pitchFamily="34" charset="-122"/>
                <a:cs typeface="Manrope" pitchFamily="34" charset="-120"/>
              </a:rPr>
              <a:t>Uninterrupted field operation in an active industrial facility</a:t>
            </a:r>
            <a:endParaRPr lang="en-US" sz="1650" dirty="0"/>
          </a:p>
        </p:txBody>
      </p:sp>
      <p:sp>
        <p:nvSpPr>
          <p:cNvPr id="8" name="Text 5">
            <a:extLst>
              <a:ext uri="{FF2B5EF4-FFF2-40B4-BE49-F238E27FC236}">
                <a16:creationId xmlns:a16="http://schemas.microsoft.com/office/drawing/2014/main" id="{BD94F3DC-C9B0-9F7C-07D4-6F5AE94D0C71}"/>
              </a:ext>
            </a:extLst>
          </p:cNvPr>
          <p:cNvSpPr/>
          <p:nvPr/>
        </p:nvSpPr>
        <p:spPr>
          <a:xfrm>
            <a:off x="4789170" y="2927866"/>
            <a:ext cx="3476030" cy="705207"/>
          </a:xfrm>
          <a:prstGeom prst="rect">
            <a:avLst/>
          </a:prstGeom>
          <a:noFill/>
          <a:ln/>
        </p:spPr>
        <p:txBody>
          <a:bodyPr wrap="none" lIns="0" tIns="0" rIns="0" bIns="0" rtlCol="0" anchor="t"/>
          <a:lstStyle/>
          <a:p>
            <a:pPr marL="0" indent="0" algn="ctr">
              <a:lnSpc>
                <a:spcPts val="5550"/>
              </a:lnSpc>
              <a:buNone/>
            </a:pPr>
            <a:r>
              <a:rPr lang="en-US" sz="5550" dirty="0">
                <a:solidFill>
                  <a:srgbClr val="5B6E8C"/>
                </a:solidFill>
                <a:latin typeface="Alexandria Medium" pitchFamily="34" charset="0"/>
                <a:ea typeface="Alexandria Medium" pitchFamily="34" charset="-122"/>
                <a:cs typeface="Alexandria Medium" pitchFamily="34" charset="-120"/>
              </a:rPr>
              <a:t>240K</a:t>
            </a:r>
            <a:endParaRPr lang="en-US" sz="5550" dirty="0"/>
          </a:p>
        </p:txBody>
      </p:sp>
      <p:sp>
        <p:nvSpPr>
          <p:cNvPr id="9" name="Text 6">
            <a:extLst>
              <a:ext uri="{FF2B5EF4-FFF2-40B4-BE49-F238E27FC236}">
                <a16:creationId xmlns:a16="http://schemas.microsoft.com/office/drawing/2014/main" id="{2CBA94C7-75AF-3526-E5E6-CE19B7188B45}"/>
              </a:ext>
            </a:extLst>
          </p:cNvPr>
          <p:cNvSpPr/>
          <p:nvPr/>
        </p:nvSpPr>
        <p:spPr>
          <a:xfrm>
            <a:off x="5087779" y="3890843"/>
            <a:ext cx="2878931" cy="333970"/>
          </a:xfrm>
          <a:prstGeom prst="rect">
            <a:avLst/>
          </a:prstGeom>
          <a:noFill/>
          <a:ln/>
        </p:spPr>
        <p:txBody>
          <a:bodyPr wrap="none" lIns="0" tIns="0" rIns="0" bIns="0" rtlCol="0" anchor="t"/>
          <a:lstStyle/>
          <a:p>
            <a:pPr marL="0" indent="0" algn="ctr">
              <a:lnSpc>
                <a:spcPts val="2600"/>
              </a:lnSpc>
              <a:buNone/>
            </a:pPr>
            <a:r>
              <a:rPr lang="en-US" sz="2100" dirty="0">
                <a:solidFill>
                  <a:srgbClr val="5B6E8C"/>
                </a:solidFill>
                <a:latin typeface="Alexandria Medium" pitchFamily="34" charset="0"/>
                <a:ea typeface="Alexandria Medium" pitchFamily="34" charset="-122"/>
                <a:cs typeface="Alexandria Medium" pitchFamily="34" charset="-120"/>
              </a:rPr>
              <a:t>Data Points Captured</a:t>
            </a:r>
            <a:endParaRPr lang="en-US" sz="2100" dirty="0"/>
          </a:p>
        </p:txBody>
      </p:sp>
      <p:sp>
        <p:nvSpPr>
          <p:cNvPr id="10" name="Text 7">
            <a:extLst>
              <a:ext uri="{FF2B5EF4-FFF2-40B4-BE49-F238E27FC236}">
                <a16:creationId xmlns:a16="http://schemas.microsoft.com/office/drawing/2014/main" id="{4CBDA6F2-5CBC-65B1-4BC1-314E6AE97270}"/>
              </a:ext>
            </a:extLst>
          </p:cNvPr>
          <p:cNvSpPr/>
          <p:nvPr/>
        </p:nvSpPr>
        <p:spPr>
          <a:xfrm>
            <a:off x="4697730" y="4345543"/>
            <a:ext cx="3659029" cy="663893"/>
          </a:xfrm>
          <a:prstGeom prst="rect">
            <a:avLst/>
          </a:prstGeom>
          <a:noFill/>
          <a:ln/>
        </p:spPr>
        <p:txBody>
          <a:bodyPr wrap="square" lIns="0" tIns="0" rIns="0" bIns="0" rtlCol="0" anchor="t"/>
          <a:lstStyle/>
          <a:p>
            <a:pPr marL="0" indent="0" algn="ctr">
              <a:lnSpc>
                <a:spcPts val="2600"/>
              </a:lnSpc>
              <a:buNone/>
            </a:pPr>
            <a:r>
              <a:rPr lang="en-US" sz="1650" dirty="0">
                <a:solidFill>
                  <a:srgbClr val="5B6E8C"/>
                </a:solidFill>
                <a:latin typeface="Manrope" pitchFamily="34" charset="0"/>
                <a:ea typeface="Manrope" pitchFamily="34" charset="-122"/>
                <a:cs typeface="Manrope" pitchFamily="34" charset="-120"/>
              </a:rPr>
              <a:t>Continuous streaming across all monitored loads</a:t>
            </a:r>
            <a:endParaRPr lang="en-US" sz="1650" dirty="0"/>
          </a:p>
        </p:txBody>
      </p:sp>
      <p:sp>
        <p:nvSpPr>
          <p:cNvPr id="11" name="Text 8">
            <a:extLst>
              <a:ext uri="{FF2B5EF4-FFF2-40B4-BE49-F238E27FC236}">
                <a16:creationId xmlns:a16="http://schemas.microsoft.com/office/drawing/2014/main" id="{200C3C3B-2FD1-E0A2-C18D-005E79E05CBF}"/>
              </a:ext>
            </a:extLst>
          </p:cNvPr>
          <p:cNvSpPr/>
          <p:nvPr/>
        </p:nvSpPr>
        <p:spPr>
          <a:xfrm>
            <a:off x="2833926" y="5518904"/>
            <a:ext cx="3475911" cy="705207"/>
          </a:xfrm>
          <a:prstGeom prst="rect">
            <a:avLst/>
          </a:prstGeom>
          <a:noFill/>
          <a:ln/>
        </p:spPr>
        <p:txBody>
          <a:bodyPr wrap="none" lIns="0" tIns="0" rIns="0" bIns="0" rtlCol="0" anchor="t"/>
          <a:lstStyle/>
          <a:p>
            <a:pPr marL="0" indent="0" algn="ctr">
              <a:lnSpc>
                <a:spcPts val="5550"/>
              </a:lnSpc>
              <a:buNone/>
            </a:pPr>
            <a:r>
              <a:rPr lang="en-US" sz="5550" dirty="0">
                <a:solidFill>
                  <a:srgbClr val="5B6E8C"/>
                </a:solidFill>
                <a:latin typeface="Alexandria Medium" pitchFamily="34" charset="0"/>
                <a:ea typeface="Alexandria Medium" pitchFamily="34" charset="-122"/>
                <a:cs typeface="Alexandria Medium" pitchFamily="34" charset="-120"/>
              </a:rPr>
              <a:t>&lt;2s</a:t>
            </a:r>
            <a:endParaRPr lang="en-US" sz="5550" dirty="0"/>
          </a:p>
        </p:txBody>
      </p:sp>
      <p:sp>
        <p:nvSpPr>
          <p:cNvPr id="12" name="Text 9">
            <a:extLst>
              <a:ext uri="{FF2B5EF4-FFF2-40B4-BE49-F238E27FC236}">
                <a16:creationId xmlns:a16="http://schemas.microsoft.com/office/drawing/2014/main" id="{8DDAE4D1-A566-36D0-EB79-0DB2EC77D8CA}"/>
              </a:ext>
            </a:extLst>
          </p:cNvPr>
          <p:cNvSpPr/>
          <p:nvPr/>
        </p:nvSpPr>
        <p:spPr>
          <a:xfrm>
            <a:off x="3236238" y="6481882"/>
            <a:ext cx="2671286" cy="333970"/>
          </a:xfrm>
          <a:prstGeom prst="rect">
            <a:avLst/>
          </a:prstGeom>
          <a:noFill/>
          <a:ln/>
        </p:spPr>
        <p:txBody>
          <a:bodyPr wrap="none" lIns="0" tIns="0" rIns="0" bIns="0" rtlCol="0" anchor="t"/>
          <a:lstStyle/>
          <a:p>
            <a:pPr marL="0" indent="0" algn="ctr">
              <a:lnSpc>
                <a:spcPts val="2600"/>
              </a:lnSpc>
              <a:buNone/>
            </a:pPr>
            <a:r>
              <a:rPr lang="en-US" sz="2100" dirty="0">
                <a:solidFill>
                  <a:srgbClr val="5B6E8C"/>
                </a:solidFill>
                <a:latin typeface="Alexandria Medium" pitchFamily="34" charset="0"/>
                <a:ea typeface="Alexandria Medium" pitchFamily="34" charset="-122"/>
                <a:cs typeface="Alexandria Medium" pitchFamily="34" charset="-120"/>
              </a:rPr>
              <a:t>Latency</a:t>
            </a:r>
            <a:endParaRPr lang="en-US" sz="2100" dirty="0"/>
          </a:p>
        </p:txBody>
      </p:sp>
      <p:sp>
        <p:nvSpPr>
          <p:cNvPr id="13" name="Text 10">
            <a:extLst>
              <a:ext uri="{FF2B5EF4-FFF2-40B4-BE49-F238E27FC236}">
                <a16:creationId xmlns:a16="http://schemas.microsoft.com/office/drawing/2014/main" id="{D5DD1E26-BD91-04F9-CC3B-5651FF0EB5E9}"/>
              </a:ext>
            </a:extLst>
          </p:cNvPr>
          <p:cNvSpPr/>
          <p:nvPr/>
        </p:nvSpPr>
        <p:spPr>
          <a:xfrm>
            <a:off x="2742486" y="6936581"/>
            <a:ext cx="3658910" cy="663893"/>
          </a:xfrm>
          <a:prstGeom prst="rect">
            <a:avLst/>
          </a:prstGeom>
          <a:noFill/>
          <a:ln/>
        </p:spPr>
        <p:txBody>
          <a:bodyPr wrap="square" lIns="0" tIns="0" rIns="0" bIns="0" rtlCol="0" anchor="t"/>
          <a:lstStyle/>
          <a:p>
            <a:pPr marL="0" indent="0" algn="ctr">
              <a:lnSpc>
                <a:spcPts val="2600"/>
              </a:lnSpc>
              <a:buNone/>
            </a:pPr>
            <a:r>
              <a:rPr lang="en-US" sz="1650" dirty="0">
                <a:solidFill>
                  <a:srgbClr val="5B6E8C"/>
                </a:solidFill>
                <a:latin typeface="Manrope" pitchFamily="34" charset="0"/>
                <a:ea typeface="Manrope" pitchFamily="34" charset="-122"/>
                <a:cs typeface="Manrope" pitchFamily="34" charset="-120"/>
              </a:rPr>
              <a:t>Near-real-time data delivery from sensor to dashboard</a:t>
            </a:r>
            <a:endParaRPr lang="en-US" sz="1650" dirty="0"/>
          </a:p>
        </p:txBody>
      </p:sp>
      <p:pic>
        <p:nvPicPr>
          <p:cNvPr id="2" name="Image 0" descr="preencoded.png">
            <a:extLst>
              <a:ext uri="{FF2B5EF4-FFF2-40B4-BE49-F238E27FC236}">
                <a16:creationId xmlns:a16="http://schemas.microsoft.com/office/drawing/2014/main" id="{3F080FB8-A183-90EF-13E3-5B0F6868592B}"/>
              </a:ext>
            </a:extLst>
          </p:cNvPr>
          <p:cNvPicPr>
            <a:picLocks noChangeAspect="1"/>
          </p:cNvPicPr>
          <p:nvPr/>
        </p:nvPicPr>
        <p:blipFill>
          <a:blip r:embed="rId2"/>
          <a:stretch>
            <a:fillRect/>
          </a:stretch>
        </p:blipFill>
        <p:spPr>
          <a:xfrm>
            <a:off x="9849443" y="1377196"/>
            <a:ext cx="3286483" cy="6433919"/>
          </a:xfrm>
          <a:prstGeom prst="rect">
            <a:avLst/>
          </a:prstGeom>
        </p:spPr>
      </p:pic>
    </p:spTree>
    <p:extLst>
      <p:ext uri="{BB962C8B-B14F-4D97-AF65-F5344CB8AC3E}">
        <p14:creationId xmlns:p14="http://schemas.microsoft.com/office/powerpoint/2010/main" val="125393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E49A5-A109-D736-69C1-4A986FF4A534}"/>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77B6ACE8-5DA1-6261-3339-CE2CA13DB125}"/>
              </a:ext>
            </a:extLst>
          </p:cNvPr>
          <p:cNvSpPr/>
          <p:nvPr/>
        </p:nvSpPr>
        <p:spPr>
          <a:xfrm>
            <a:off x="636865" y="646986"/>
            <a:ext cx="12142157" cy="568643"/>
          </a:xfrm>
          <a:prstGeom prst="rect">
            <a:avLst/>
          </a:prstGeom>
          <a:noFill/>
          <a:ln/>
        </p:spPr>
        <p:txBody>
          <a:bodyPr wrap="none" lIns="0" tIns="0" rIns="0" bIns="0" rtlCol="0" anchor="t"/>
          <a:lstStyle/>
          <a:p>
            <a:pPr marL="0" indent="0" algn="l">
              <a:lnSpc>
                <a:spcPts val="4450"/>
              </a:lnSpc>
              <a:buNone/>
            </a:pPr>
            <a:r>
              <a:rPr lang="en-US" sz="3550" dirty="0">
                <a:solidFill>
                  <a:srgbClr val="5B6E8C"/>
                </a:solidFill>
                <a:latin typeface="Alexandria Medium" pitchFamily="34" charset="0"/>
                <a:ea typeface="Alexandria Medium" pitchFamily="34" charset="-122"/>
                <a:cs typeface="Alexandria Medium" pitchFamily="34" charset="-120"/>
              </a:rPr>
              <a:t>Comparison with existing energy monitoring system</a:t>
            </a:r>
          </a:p>
        </p:txBody>
      </p:sp>
      <p:graphicFrame>
        <p:nvGraphicFramePr>
          <p:cNvPr id="3" name="Table 2">
            <a:extLst>
              <a:ext uri="{FF2B5EF4-FFF2-40B4-BE49-F238E27FC236}">
                <a16:creationId xmlns:a16="http://schemas.microsoft.com/office/drawing/2014/main" id="{09F5FE4B-96BE-ABBC-7FBC-40B9FC864A57}"/>
              </a:ext>
            </a:extLst>
          </p:cNvPr>
          <p:cNvGraphicFramePr>
            <a:graphicFrameLocks noGrp="1"/>
          </p:cNvGraphicFramePr>
          <p:nvPr>
            <p:extLst>
              <p:ext uri="{D42A27DB-BD31-4B8C-83A1-F6EECF244321}">
                <p14:modId xmlns:p14="http://schemas.microsoft.com/office/powerpoint/2010/main" val="1504329724"/>
              </p:ext>
            </p:extLst>
          </p:nvPr>
        </p:nvGraphicFramePr>
        <p:xfrm>
          <a:off x="1680253" y="1973725"/>
          <a:ext cx="10873254" cy="5157174"/>
        </p:xfrm>
        <a:graphic>
          <a:graphicData uri="http://schemas.openxmlformats.org/drawingml/2006/table">
            <a:tbl>
              <a:tblPr/>
              <a:tblGrid>
                <a:gridCol w="4449339">
                  <a:extLst>
                    <a:ext uri="{9D8B030D-6E8A-4147-A177-3AD203B41FA5}">
                      <a16:colId xmlns:a16="http://schemas.microsoft.com/office/drawing/2014/main" val="2759866789"/>
                    </a:ext>
                  </a:extLst>
                </a:gridCol>
                <a:gridCol w="2947960">
                  <a:extLst>
                    <a:ext uri="{9D8B030D-6E8A-4147-A177-3AD203B41FA5}">
                      <a16:colId xmlns:a16="http://schemas.microsoft.com/office/drawing/2014/main" val="4223783891"/>
                    </a:ext>
                  </a:extLst>
                </a:gridCol>
                <a:gridCol w="3475955">
                  <a:extLst>
                    <a:ext uri="{9D8B030D-6E8A-4147-A177-3AD203B41FA5}">
                      <a16:colId xmlns:a16="http://schemas.microsoft.com/office/drawing/2014/main" val="586378292"/>
                    </a:ext>
                  </a:extLst>
                </a:gridCol>
              </a:tblGrid>
              <a:tr h="859529">
                <a:tc>
                  <a:txBody>
                    <a:bodyPr/>
                    <a:lstStyle/>
                    <a:p>
                      <a:pPr algn="just" rtl="0" fontAlgn="t">
                        <a:buNone/>
                      </a:pPr>
                      <a:r>
                        <a:rPr lang="en-US" sz="2000" b="0" i="0" u="none" strike="noStrike">
                          <a:solidFill>
                            <a:srgbClr val="000000"/>
                          </a:solidFill>
                          <a:effectLst/>
                          <a:latin typeface="Times New Roman" panose="02020603050405020304" pitchFamily="18" charset="0"/>
                        </a:rPr>
                        <a:t>Feature</a:t>
                      </a:r>
                      <a:endParaRPr lang="en-US" sz="44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2000" b="0" i="0" u="none" strike="noStrike" dirty="0">
                          <a:solidFill>
                            <a:srgbClr val="000000"/>
                          </a:solidFill>
                          <a:effectLst/>
                          <a:latin typeface="Times New Roman" panose="02020603050405020304" pitchFamily="18" charset="0"/>
                        </a:rPr>
                        <a:t>Traditional Systems</a:t>
                      </a:r>
                      <a:endParaRPr lang="en-US" sz="4400" dirty="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2000" b="0" i="0" u="none" strike="noStrike" dirty="0" err="1">
                          <a:solidFill>
                            <a:srgbClr val="000000"/>
                          </a:solidFill>
                          <a:effectLst/>
                          <a:latin typeface="Times New Roman" panose="02020603050405020304" pitchFamily="18" charset="0"/>
                        </a:rPr>
                        <a:t>AeiX</a:t>
                      </a:r>
                      <a:r>
                        <a:rPr lang="en-US" sz="2000" b="0" i="0" u="none" strike="noStrike" dirty="0">
                          <a:solidFill>
                            <a:srgbClr val="000000"/>
                          </a:solidFill>
                          <a:effectLst/>
                          <a:latin typeface="Times New Roman" panose="02020603050405020304" pitchFamily="18" charset="0"/>
                        </a:rPr>
                        <a:t> System</a:t>
                      </a:r>
                      <a:endParaRPr lang="en-US" sz="4400" dirty="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4877156"/>
                  </a:ext>
                </a:extLst>
              </a:tr>
              <a:tr h="859529">
                <a:tc>
                  <a:txBody>
                    <a:bodyPr/>
                    <a:lstStyle/>
                    <a:p>
                      <a:pPr algn="just" rtl="0" fontAlgn="t">
                        <a:buNone/>
                      </a:pPr>
                      <a:r>
                        <a:rPr lang="en-US" sz="2000" b="0" i="0" u="none" strike="noStrike">
                          <a:solidFill>
                            <a:srgbClr val="000000"/>
                          </a:solidFill>
                          <a:effectLst/>
                          <a:latin typeface="Times New Roman" panose="02020603050405020304" pitchFamily="18" charset="0"/>
                        </a:rPr>
                        <a:t>Monitoring frequency</a:t>
                      </a:r>
                      <a:endParaRPr lang="en-US" sz="44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2000" b="0" i="0" u="none" strike="noStrike" dirty="0">
                          <a:solidFill>
                            <a:srgbClr val="000000"/>
                          </a:solidFill>
                          <a:effectLst/>
                          <a:latin typeface="Times New Roman" panose="02020603050405020304" pitchFamily="18" charset="0"/>
                        </a:rPr>
                        <a:t>Monthly</a:t>
                      </a:r>
                      <a:endParaRPr lang="en-US" sz="4400" dirty="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2000" b="0" i="0" u="none" strike="noStrike">
                          <a:solidFill>
                            <a:srgbClr val="000000"/>
                          </a:solidFill>
                          <a:effectLst/>
                          <a:latin typeface="Times New Roman" panose="02020603050405020304" pitchFamily="18" charset="0"/>
                        </a:rPr>
                        <a:t>Real-time</a:t>
                      </a:r>
                      <a:endParaRPr lang="en-US" sz="44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53310982"/>
                  </a:ext>
                </a:extLst>
              </a:tr>
              <a:tr h="859529">
                <a:tc>
                  <a:txBody>
                    <a:bodyPr/>
                    <a:lstStyle/>
                    <a:p>
                      <a:pPr algn="just" rtl="0" fontAlgn="t">
                        <a:buNone/>
                      </a:pPr>
                      <a:r>
                        <a:rPr lang="en-US" sz="2000" b="0" i="0" u="none" strike="noStrike">
                          <a:solidFill>
                            <a:srgbClr val="000000"/>
                          </a:solidFill>
                          <a:effectLst/>
                          <a:latin typeface="Times New Roman" panose="02020603050405020304" pitchFamily="18" charset="0"/>
                        </a:rPr>
                        <a:t>Data integration</a:t>
                      </a:r>
                      <a:endParaRPr lang="en-US" sz="44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2000" b="0" i="0" u="none" strike="noStrike">
                          <a:solidFill>
                            <a:srgbClr val="000000"/>
                          </a:solidFill>
                          <a:effectLst/>
                          <a:latin typeface="Times New Roman" panose="02020603050405020304" pitchFamily="18" charset="0"/>
                        </a:rPr>
                        <a:t>Manual</a:t>
                      </a:r>
                      <a:endParaRPr lang="en-US" sz="44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2000" b="0" i="0" u="none" strike="noStrike" dirty="0">
                          <a:solidFill>
                            <a:srgbClr val="000000"/>
                          </a:solidFill>
                          <a:effectLst/>
                          <a:latin typeface="Times New Roman" panose="02020603050405020304" pitchFamily="18" charset="0"/>
                        </a:rPr>
                        <a:t>Automated</a:t>
                      </a:r>
                      <a:endParaRPr lang="en-US" sz="4400" dirty="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71224754"/>
                  </a:ext>
                </a:extLst>
              </a:tr>
              <a:tr h="859529">
                <a:tc>
                  <a:txBody>
                    <a:bodyPr/>
                    <a:lstStyle/>
                    <a:p>
                      <a:pPr algn="just" rtl="0" fontAlgn="t">
                        <a:buNone/>
                      </a:pPr>
                      <a:r>
                        <a:rPr lang="en-US" sz="2000" b="0" i="0" u="none" strike="noStrike">
                          <a:solidFill>
                            <a:srgbClr val="000000"/>
                          </a:solidFill>
                          <a:effectLst/>
                          <a:latin typeface="Times New Roman" panose="02020603050405020304" pitchFamily="18" charset="0"/>
                        </a:rPr>
                        <a:t>Energy anomaly detection</a:t>
                      </a:r>
                      <a:endParaRPr lang="en-US" sz="44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2000" b="0" i="0" u="none" strike="noStrike">
                          <a:solidFill>
                            <a:srgbClr val="000000"/>
                          </a:solidFill>
                          <a:effectLst/>
                          <a:latin typeface="Times New Roman" panose="02020603050405020304" pitchFamily="18" charset="0"/>
                        </a:rPr>
                        <a:t>No</a:t>
                      </a:r>
                      <a:endParaRPr lang="en-US" sz="44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2000" b="0" i="0" u="none" strike="noStrike" dirty="0">
                          <a:solidFill>
                            <a:srgbClr val="000000"/>
                          </a:solidFill>
                          <a:effectLst/>
                          <a:latin typeface="Times New Roman" panose="02020603050405020304" pitchFamily="18" charset="0"/>
                        </a:rPr>
                        <a:t>Yes</a:t>
                      </a:r>
                      <a:endParaRPr lang="en-US" sz="4400" dirty="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38540073"/>
                  </a:ext>
                </a:extLst>
              </a:tr>
              <a:tr h="859529">
                <a:tc>
                  <a:txBody>
                    <a:bodyPr/>
                    <a:lstStyle/>
                    <a:p>
                      <a:pPr algn="just" rtl="0" fontAlgn="t">
                        <a:buNone/>
                      </a:pPr>
                      <a:r>
                        <a:rPr lang="en-US" sz="2000" b="0" i="0" u="none" strike="noStrike">
                          <a:solidFill>
                            <a:srgbClr val="000000"/>
                          </a:solidFill>
                          <a:effectLst/>
                          <a:latin typeface="Times New Roman" panose="02020603050405020304" pitchFamily="18" charset="0"/>
                        </a:rPr>
                        <a:t>Carbon emissions estimation</a:t>
                      </a:r>
                      <a:endParaRPr lang="en-US" sz="44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2000" b="0" i="0" u="none" strike="noStrike">
                          <a:solidFill>
                            <a:srgbClr val="000000"/>
                          </a:solidFill>
                          <a:effectLst/>
                          <a:latin typeface="Times New Roman" panose="02020603050405020304" pitchFamily="18" charset="0"/>
                        </a:rPr>
                        <a:t>No</a:t>
                      </a:r>
                      <a:endParaRPr lang="en-US" sz="44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2000" b="0" i="0" u="none" strike="noStrike">
                          <a:solidFill>
                            <a:srgbClr val="000000"/>
                          </a:solidFill>
                          <a:effectLst/>
                          <a:latin typeface="Times New Roman" panose="02020603050405020304" pitchFamily="18" charset="0"/>
                        </a:rPr>
                        <a:t>Yes</a:t>
                      </a:r>
                      <a:endParaRPr lang="en-US" sz="44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90434626"/>
                  </a:ext>
                </a:extLst>
              </a:tr>
              <a:tr h="859529">
                <a:tc>
                  <a:txBody>
                    <a:bodyPr/>
                    <a:lstStyle/>
                    <a:p>
                      <a:pPr algn="just" rtl="0" fontAlgn="t">
                        <a:buNone/>
                      </a:pPr>
                      <a:r>
                        <a:rPr lang="en-US" sz="2000" b="0" i="0" u="none" strike="noStrike">
                          <a:solidFill>
                            <a:srgbClr val="000000"/>
                          </a:solidFill>
                          <a:effectLst/>
                          <a:latin typeface="Times New Roman" panose="02020603050405020304" pitchFamily="18" charset="0"/>
                        </a:rPr>
                        <a:t>Cost</a:t>
                      </a:r>
                      <a:endParaRPr lang="en-US" sz="44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2000" b="0" i="0" u="none" strike="noStrike">
                          <a:solidFill>
                            <a:srgbClr val="000000"/>
                          </a:solidFill>
                          <a:effectLst/>
                          <a:latin typeface="Times New Roman" panose="02020603050405020304" pitchFamily="18" charset="0"/>
                        </a:rPr>
                        <a:t>High</a:t>
                      </a:r>
                      <a:endParaRPr lang="en-US" sz="440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2000" b="0" i="0" u="none" strike="noStrike" dirty="0">
                          <a:solidFill>
                            <a:srgbClr val="000000"/>
                          </a:solidFill>
                          <a:effectLst/>
                          <a:latin typeface="Times New Roman" panose="02020603050405020304" pitchFamily="18" charset="0"/>
                        </a:rPr>
                        <a:t>Low</a:t>
                      </a:r>
                      <a:endParaRPr lang="en-US" sz="4400" dirty="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14186484"/>
                  </a:ext>
                </a:extLst>
              </a:tr>
            </a:tbl>
          </a:graphicData>
        </a:graphic>
      </p:graphicFrame>
      <p:sp>
        <p:nvSpPr>
          <p:cNvPr id="16" name="Rectangle 1">
            <a:extLst>
              <a:ext uri="{FF2B5EF4-FFF2-40B4-BE49-F238E27FC236}">
                <a16:creationId xmlns:a16="http://schemas.microsoft.com/office/drawing/2014/main" id="{1DD0CE65-2208-4F98-4931-93607BD1510E}"/>
              </a:ext>
            </a:extLst>
          </p:cNvPr>
          <p:cNvSpPr>
            <a:spLocks noChangeArrowheads="1"/>
          </p:cNvSpPr>
          <p:nvPr/>
        </p:nvSpPr>
        <p:spPr bwMode="auto">
          <a:xfrm>
            <a:off x="4343400" y="3944938"/>
            <a:ext cx="1463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051059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a:extLst>
              <a:ext uri="{FF2B5EF4-FFF2-40B4-BE49-F238E27FC236}">
                <a16:creationId xmlns:a16="http://schemas.microsoft.com/office/drawing/2014/main" id="{A14BCD2A-EA7D-A359-9DF7-B46531582044}"/>
              </a:ext>
            </a:extLst>
          </p:cNvPr>
          <p:cNvSpPr/>
          <p:nvPr/>
        </p:nvSpPr>
        <p:spPr>
          <a:xfrm>
            <a:off x="7055643" y="644903"/>
            <a:ext cx="7148513" cy="602456"/>
          </a:xfrm>
          <a:prstGeom prst="rect">
            <a:avLst/>
          </a:prstGeom>
          <a:noFill/>
          <a:ln/>
        </p:spPr>
        <p:txBody>
          <a:bodyPr wrap="none" lIns="0" tIns="0" rIns="0" bIns="0" rtlCol="0" anchor="t"/>
          <a:lstStyle/>
          <a:p>
            <a:pPr marL="0" indent="0" algn="l">
              <a:lnSpc>
                <a:spcPts val="4700"/>
              </a:lnSpc>
              <a:buNone/>
            </a:pPr>
            <a:r>
              <a:rPr lang="en-US" sz="3750" dirty="0">
                <a:solidFill>
                  <a:srgbClr val="5B6E8C"/>
                </a:solidFill>
                <a:latin typeface="Alexandria Medium" pitchFamily="34" charset="0"/>
                <a:ea typeface="Alexandria Medium" pitchFamily="34" charset="-122"/>
                <a:cs typeface="Alexandria Medium" pitchFamily="34" charset="-120"/>
              </a:rPr>
              <a:t>Hidden Ghost Load Detection</a:t>
            </a:r>
            <a:endParaRPr lang="en-US" sz="3750" dirty="0"/>
          </a:p>
        </p:txBody>
      </p:sp>
      <p:sp>
        <p:nvSpPr>
          <p:cNvPr id="4" name="Text 1">
            <a:extLst>
              <a:ext uri="{FF2B5EF4-FFF2-40B4-BE49-F238E27FC236}">
                <a16:creationId xmlns:a16="http://schemas.microsoft.com/office/drawing/2014/main" id="{10AD7AEC-9415-23C1-1302-24BF05890F37}"/>
              </a:ext>
            </a:extLst>
          </p:cNvPr>
          <p:cNvSpPr/>
          <p:nvPr/>
        </p:nvSpPr>
        <p:spPr>
          <a:xfrm>
            <a:off x="7055643" y="1447741"/>
            <a:ext cx="7556421" cy="855821"/>
          </a:xfrm>
          <a:prstGeom prst="rect">
            <a:avLst/>
          </a:prstGeom>
          <a:noFill/>
          <a:ln/>
        </p:spPr>
        <p:txBody>
          <a:bodyPr wrap="square" lIns="0" tIns="0" rIns="0" bIns="0" rtlCol="0" anchor="t"/>
          <a:lstStyle/>
          <a:p>
            <a:pPr marL="0" indent="0" algn="l">
              <a:lnSpc>
                <a:spcPts val="2200"/>
              </a:lnSpc>
              <a:buNone/>
            </a:pPr>
            <a:r>
              <a:rPr lang="en-US" sz="1500" dirty="0">
                <a:solidFill>
                  <a:srgbClr val="5B6E8C"/>
                </a:solidFill>
                <a:latin typeface="Manrope" pitchFamily="34" charset="0"/>
                <a:ea typeface="Manrope" pitchFamily="34" charset="-122"/>
                <a:cs typeface="Manrope" pitchFamily="34" charset="-120"/>
              </a:rPr>
              <a:t>One of the most impactful discoveries of the pilot: </a:t>
            </a:r>
            <a:r>
              <a:rPr lang="en-US" sz="1500" b="1" dirty="0">
                <a:solidFill>
                  <a:srgbClr val="5B6E8C"/>
                </a:solidFill>
                <a:latin typeface="Manrope" pitchFamily="34" charset="0"/>
                <a:ea typeface="Manrope" pitchFamily="34" charset="-122"/>
                <a:cs typeface="Manrope" pitchFamily="34" charset="-120"/>
              </a:rPr>
              <a:t>invisible energy drains</a:t>
            </a:r>
            <a:r>
              <a:rPr lang="en-US" sz="1500" dirty="0">
                <a:solidFill>
                  <a:srgbClr val="5B6E8C"/>
                </a:solidFill>
                <a:latin typeface="Manrope" pitchFamily="34" charset="0"/>
                <a:ea typeface="Manrope" pitchFamily="34" charset="-122"/>
                <a:cs typeface="Manrope" pitchFamily="34" charset="-120"/>
              </a:rPr>
              <a:t> operating outside business hours — undetected by legacy systems but clearly exposed by 5-second sampling.</a:t>
            </a:r>
            <a:endParaRPr lang="en-US" sz="1500" dirty="0"/>
          </a:p>
        </p:txBody>
      </p:sp>
      <p:sp>
        <p:nvSpPr>
          <p:cNvPr id="5" name="Shape 2">
            <a:extLst>
              <a:ext uri="{FF2B5EF4-FFF2-40B4-BE49-F238E27FC236}">
                <a16:creationId xmlns:a16="http://schemas.microsoft.com/office/drawing/2014/main" id="{02CD6FC0-7A27-3B81-B8A7-1E84E4DCDB11}"/>
              </a:ext>
            </a:extLst>
          </p:cNvPr>
          <p:cNvSpPr/>
          <p:nvPr/>
        </p:nvSpPr>
        <p:spPr>
          <a:xfrm>
            <a:off x="6604432" y="2814698"/>
            <a:ext cx="3570529" cy="2329278"/>
          </a:xfrm>
          <a:prstGeom prst="roundRect">
            <a:avLst>
              <a:gd name="adj" fmla="val 12059"/>
            </a:avLst>
          </a:prstGeom>
          <a:solidFill>
            <a:srgbClr val="E6F7FF"/>
          </a:solidFill>
          <a:ln w="7620">
            <a:solidFill>
              <a:srgbClr val="B3D5E4"/>
            </a:solidFill>
            <a:prstDash val="solid"/>
          </a:ln>
        </p:spPr>
        <p:txBody>
          <a:bodyPr/>
          <a:lstStyle/>
          <a:p>
            <a:endParaRPr lang="en-IN"/>
          </a:p>
        </p:txBody>
      </p:sp>
      <p:sp>
        <p:nvSpPr>
          <p:cNvPr id="8" name="Text 3">
            <a:extLst>
              <a:ext uri="{FF2B5EF4-FFF2-40B4-BE49-F238E27FC236}">
                <a16:creationId xmlns:a16="http://schemas.microsoft.com/office/drawing/2014/main" id="{3B53322E-C8A6-D2BA-7786-42C3511E4238}"/>
              </a:ext>
            </a:extLst>
          </p:cNvPr>
          <p:cNvSpPr/>
          <p:nvPr/>
        </p:nvSpPr>
        <p:spPr>
          <a:xfrm>
            <a:off x="6879430" y="3305005"/>
            <a:ext cx="3040975" cy="301228"/>
          </a:xfrm>
          <a:prstGeom prst="rect">
            <a:avLst/>
          </a:prstGeom>
          <a:noFill/>
          <a:ln/>
        </p:spPr>
        <p:txBody>
          <a:bodyPr wrap="none" lIns="0" tIns="0" rIns="0" bIns="0" rtlCol="0" anchor="t"/>
          <a:lstStyle/>
          <a:p>
            <a:pPr marL="0" indent="0" algn="l">
              <a:lnSpc>
                <a:spcPts val="2350"/>
              </a:lnSpc>
              <a:buNone/>
            </a:pPr>
            <a:r>
              <a:rPr lang="en-US" sz="1850" dirty="0">
                <a:solidFill>
                  <a:srgbClr val="000000"/>
                </a:solidFill>
                <a:latin typeface="Alexandria Medium" pitchFamily="34" charset="0"/>
                <a:ea typeface="Alexandria Medium" pitchFamily="34" charset="-122"/>
                <a:cs typeface="Alexandria Medium" pitchFamily="34" charset="-120"/>
              </a:rPr>
              <a:t>Night Compressor Spikes</a:t>
            </a:r>
            <a:endParaRPr lang="en-US" sz="1850" dirty="0"/>
          </a:p>
        </p:txBody>
      </p:sp>
      <p:sp>
        <p:nvSpPr>
          <p:cNvPr id="9" name="Text 4">
            <a:extLst>
              <a:ext uri="{FF2B5EF4-FFF2-40B4-BE49-F238E27FC236}">
                <a16:creationId xmlns:a16="http://schemas.microsoft.com/office/drawing/2014/main" id="{7E7224F5-0458-AF73-19FE-16D8EF7A35D6}"/>
              </a:ext>
            </a:extLst>
          </p:cNvPr>
          <p:cNvSpPr/>
          <p:nvPr/>
        </p:nvSpPr>
        <p:spPr>
          <a:xfrm>
            <a:off x="6879430" y="3704460"/>
            <a:ext cx="3295531" cy="855821"/>
          </a:xfrm>
          <a:prstGeom prst="rect">
            <a:avLst/>
          </a:prstGeom>
          <a:noFill/>
          <a:ln/>
        </p:spPr>
        <p:txBody>
          <a:bodyPr wrap="square" lIns="0" tIns="0" rIns="0" bIns="0" rtlCol="0" anchor="t"/>
          <a:lstStyle/>
          <a:p>
            <a:pPr marL="0" indent="0" algn="l">
              <a:lnSpc>
                <a:spcPts val="2200"/>
              </a:lnSpc>
              <a:buNone/>
            </a:pPr>
            <a:r>
              <a:rPr lang="en-US" sz="1500" dirty="0">
                <a:solidFill>
                  <a:srgbClr val="000000"/>
                </a:solidFill>
                <a:latin typeface="Manrope" pitchFamily="34" charset="0"/>
                <a:ea typeface="Manrope" pitchFamily="34" charset="-122"/>
                <a:cs typeface="Manrope" pitchFamily="34" charset="-120"/>
              </a:rPr>
              <a:t>Compressors cycling abnormally after hours, drawing significant unaccounted power</a:t>
            </a:r>
            <a:endParaRPr lang="en-US" sz="1500" dirty="0"/>
          </a:p>
        </p:txBody>
      </p:sp>
      <p:sp>
        <p:nvSpPr>
          <p:cNvPr id="10" name="Shape 5">
            <a:extLst>
              <a:ext uri="{FF2B5EF4-FFF2-40B4-BE49-F238E27FC236}">
                <a16:creationId xmlns:a16="http://schemas.microsoft.com/office/drawing/2014/main" id="{344C7F6B-01AB-7F3B-5020-9BAA0DD53224}"/>
              </a:ext>
            </a:extLst>
          </p:cNvPr>
          <p:cNvSpPr/>
          <p:nvPr/>
        </p:nvSpPr>
        <p:spPr>
          <a:xfrm>
            <a:off x="10426494" y="2745700"/>
            <a:ext cx="3696295" cy="2398276"/>
          </a:xfrm>
          <a:prstGeom prst="roundRect">
            <a:avLst>
              <a:gd name="adj" fmla="val 12059"/>
            </a:avLst>
          </a:prstGeom>
          <a:solidFill>
            <a:srgbClr val="E6F7FF"/>
          </a:solidFill>
          <a:ln w="7620">
            <a:solidFill>
              <a:srgbClr val="B3D5E4"/>
            </a:solidFill>
            <a:prstDash val="solid"/>
          </a:ln>
        </p:spPr>
        <p:txBody>
          <a:bodyPr/>
          <a:lstStyle/>
          <a:p>
            <a:endParaRPr lang="en-IN" dirty="0"/>
          </a:p>
        </p:txBody>
      </p:sp>
      <p:sp>
        <p:nvSpPr>
          <p:cNvPr id="13" name="Text 6">
            <a:extLst>
              <a:ext uri="{FF2B5EF4-FFF2-40B4-BE49-F238E27FC236}">
                <a16:creationId xmlns:a16="http://schemas.microsoft.com/office/drawing/2014/main" id="{9526A55A-2015-D298-5EE1-847F58119C92}"/>
              </a:ext>
            </a:extLst>
          </p:cNvPr>
          <p:cNvSpPr/>
          <p:nvPr/>
        </p:nvSpPr>
        <p:spPr>
          <a:xfrm>
            <a:off x="10753622" y="3296668"/>
            <a:ext cx="2603778" cy="301228"/>
          </a:xfrm>
          <a:prstGeom prst="rect">
            <a:avLst/>
          </a:prstGeom>
          <a:noFill/>
          <a:ln/>
        </p:spPr>
        <p:txBody>
          <a:bodyPr wrap="none" lIns="0" tIns="0" rIns="0" bIns="0" rtlCol="0" anchor="t"/>
          <a:lstStyle/>
          <a:p>
            <a:pPr marL="0" indent="0" algn="l">
              <a:lnSpc>
                <a:spcPts val="2350"/>
              </a:lnSpc>
              <a:buNone/>
            </a:pPr>
            <a:r>
              <a:rPr lang="en-US" sz="1850" dirty="0">
                <a:solidFill>
                  <a:srgbClr val="000000"/>
                </a:solidFill>
                <a:latin typeface="Alexandria Medium" pitchFamily="34" charset="0"/>
                <a:ea typeface="Alexandria Medium" pitchFamily="34" charset="-122"/>
                <a:cs typeface="Alexandria Medium" pitchFamily="34" charset="-120"/>
              </a:rPr>
              <a:t>Ghost Load Identified</a:t>
            </a:r>
            <a:endParaRPr lang="en-US" sz="1850" dirty="0"/>
          </a:p>
        </p:txBody>
      </p:sp>
      <p:sp>
        <p:nvSpPr>
          <p:cNvPr id="14" name="Text 7">
            <a:extLst>
              <a:ext uri="{FF2B5EF4-FFF2-40B4-BE49-F238E27FC236}">
                <a16:creationId xmlns:a16="http://schemas.microsoft.com/office/drawing/2014/main" id="{E4678173-0B73-15F8-5190-3C5F026B2837}"/>
              </a:ext>
            </a:extLst>
          </p:cNvPr>
          <p:cNvSpPr/>
          <p:nvPr/>
        </p:nvSpPr>
        <p:spPr>
          <a:xfrm>
            <a:off x="10753622" y="3696123"/>
            <a:ext cx="3295531" cy="855821"/>
          </a:xfrm>
          <a:prstGeom prst="rect">
            <a:avLst/>
          </a:prstGeom>
          <a:noFill/>
          <a:ln/>
        </p:spPr>
        <p:txBody>
          <a:bodyPr wrap="square" lIns="0" tIns="0" rIns="0" bIns="0" rtlCol="0" anchor="t"/>
          <a:lstStyle/>
          <a:p>
            <a:pPr marL="0" indent="0" algn="l">
              <a:lnSpc>
                <a:spcPts val="2200"/>
              </a:lnSpc>
              <a:buNone/>
            </a:pPr>
            <a:r>
              <a:rPr lang="en-US" sz="1500" dirty="0">
                <a:solidFill>
                  <a:srgbClr val="000000"/>
                </a:solidFill>
                <a:latin typeface="Manrope" pitchFamily="34" charset="0"/>
                <a:ea typeface="Manrope" pitchFamily="34" charset="-122"/>
                <a:cs typeface="Manrope" pitchFamily="34" charset="-120"/>
              </a:rPr>
              <a:t>Loads that appear off on manual logs but remain energized — a blind spot in fragmented legacy monitoring</a:t>
            </a:r>
            <a:endParaRPr lang="en-US" sz="1500" dirty="0"/>
          </a:p>
        </p:txBody>
      </p:sp>
      <p:sp>
        <p:nvSpPr>
          <p:cNvPr id="15" name="Shape 8">
            <a:extLst>
              <a:ext uri="{FF2B5EF4-FFF2-40B4-BE49-F238E27FC236}">
                <a16:creationId xmlns:a16="http://schemas.microsoft.com/office/drawing/2014/main" id="{1A1950E9-736F-3440-1AE2-340EBDF2C77F}"/>
              </a:ext>
            </a:extLst>
          </p:cNvPr>
          <p:cNvSpPr/>
          <p:nvPr/>
        </p:nvSpPr>
        <p:spPr>
          <a:xfrm>
            <a:off x="6915329" y="5483900"/>
            <a:ext cx="7288827" cy="1880919"/>
          </a:xfrm>
          <a:prstGeom prst="roundRect">
            <a:avLst>
              <a:gd name="adj" fmla="val 13687"/>
            </a:avLst>
          </a:prstGeom>
          <a:solidFill>
            <a:srgbClr val="E6F7FF"/>
          </a:solidFill>
          <a:ln w="7620">
            <a:solidFill>
              <a:srgbClr val="B3D5E4"/>
            </a:solidFill>
            <a:prstDash val="solid"/>
          </a:ln>
        </p:spPr>
        <p:txBody>
          <a:bodyPr/>
          <a:lstStyle/>
          <a:p>
            <a:endParaRPr lang="en-IN"/>
          </a:p>
        </p:txBody>
      </p:sp>
      <p:sp>
        <p:nvSpPr>
          <p:cNvPr id="18" name="Text 9">
            <a:extLst>
              <a:ext uri="{FF2B5EF4-FFF2-40B4-BE49-F238E27FC236}">
                <a16:creationId xmlns:a16="http://schemas.microsoft.com/office/drawing/2014/main" id="{FC260327-64D5-8E88-77AE-E033949BB93B}"/>
              </a:ext>
            </a:extLst>
          </p:cNvPr>
          <p:cNvSpPr/>
          <p:nvPr/>
        </p:nvSpPr>
        <p:spPr>
          <a:xfrm>
            <a:off x="7108293" y="6031102"/>
            <a:ext cx="2420064" cy="301228"/>
          </a:xfrm>
          <a:prstGeom prst="rect">
            <a:avLst/>
          </a:prstGeom>
          <a:noFill/>
          <a:ln/>
        </p:spPr>
        <p:txBody>
          <a:bodyPr wrap="none" lIns="0" tIns="0" rIns="0" bIns="0" rtlCol="0" anchor="t"/>
          <a:lstStyle/>
          <a:p>
            <a:pPr marL="0" indent="0" algn="l">
              <a:lnSpc>
                <a:spcPts val="2350"/>
              </a:lnSpc>
              <a:buNone/>
            </a:pPr>
            <a:r>
              <a:rPr lang="en-US" sz="1850" dirty="0">
                <a:solidFill>
                  <a:srgbClr val="000000"/>
                </a:solidFill>
                <a:latin typeface="Alexandria Medium" pitchFamily="34" charset="0"/>
                <a:ea typeface="Alexandria Medium" pitchFamily="34" charset="-122"/>
                <a:cs typeface="Alexandria Medium" pitchFamily="34" charset="-120"/>
              </a:rPr>
              <a:t>Root Cause Analysis</a:t>
            </a:r>
            <a:endParaRPr lang="en-US" sz="1850" dirty="0"/>
          </a:p>
        </p:txBody>
      </p:sp>
      <p:sp>
        <p:nvSpPr>
          <p:cNvPr id="19" name="Text 10">
            <a:extLst>
              <a:ext uri="{FF2B5EF4-FFF2-40B4-BE49-F238E27FC236}">
                <a16:creationId xmlns:a16="http://schemas.microsoft.com/office/drawing/2014/main" id="{3AE834BD-9950-92F0-927B-A2978456DEA6}"/>
              </a:ext>
            </a:extLst>
          </p:cNvPr>
          <p:cNvSpPr/>
          <p:nvPr/>
        </p:nvSpPr>
        <p:spPr>
          <a:xfrm>
            <a:off x="7108293" y="6430557"/>
            <a:ext cx="6915167" cy="570548"/>
          </a:xfrm>
          <a:prstGeom prst="rect">
            <a:avLst/>
          </a:prstGeom>
          <a:noFill/>
          <a:ln/>
        </p:spPr>
        <p:txBody>
          <a:bodyPr wrap="square" lIns="0" tIns="0" rIns="0" bIns="0" rtlCol="0" anchor="t"/>
          <a:lstStyle/>
          <a:p>
            <a:pPr marL="0" indent="0" algn="l">
              <a:lnSpc>
                <a:spcPts val="2200"/>
              </a:lnSpc>
              <a:buNone/>
            </a:pPr>
            <a:r>
              <a:rPr lang="en-US" sz="1500" dirty="0">
                <a:solidFill>
                  <a:srgbClr val="000000"/>
                </a:solidFill>
                <a:latin typeface="Manrope" pitchFamily="34" charset="0"/>
                <a:ea typeface="Manrope" pitchFamily="34" charset="-122"/>
                <a:cs typeface="Manrope" pitchFamily="34" charset="-120"/>
              </a:rPr>
              <a:t>High-frequency data pinpointed the exact timestamp, circuit, and duration of each anomalous event</a:t>
            </a:r>
            <a:endParaRPr lang="en-US" sz="1500" dirty="0"/>
          </a:p>
        </p:txBody>
      </p:sp>
      <p:pic>
        <p:nvPicPr>
          <p:cNvPr id="2" name="Picture 1">
            <a:extLst>
              <a:ext uri="{FF2B5EF4-FFF2-40B4-BE49-F238E27FC236}">
                <a16:creationId xmlns:a16="http://schemas.microsoft.com/office/drawing/2014/main" id="{4F33E9FF-BDE2-0F32-3DF2-D3A2172802D0}"/>
              </a:ext>
            </a:extLst>
          </p:cNvPr>
          <p:cNvPicPr>
            <a:picLocks noChangeAspect="1"/>
          </p:cNvPicPr>
          <p:nvPr/>
        </p:nvPicPr>
        <p:blipFill>
          <a:blip r:embed="rId2"/>
          <a:stretch>
            <a:fillRect/>
          </a:stretch>
        </p:blipFill>
        <p:spPr>
          <a:xfrm>
            <a:off x="606940" y="964761"/>
            <a:ext cx="5642344" cy="2784770"/>
          </a:xfrm>
          <a:prstGeom prst="rect">
            <a:avLst/>
          </a:prstGeom>
        </p:spPr>
      </p:pic>
      <p:sp>
        <p:nvSpPr>
          <p:cNvPr id="42" name="TextBox 41">
            <a:extLst>
              <a:ext uri="{FF2B5EF4-FFF2-40B4-BE49-F238E27FC236}">
                <a16:creationId xmlns:a16="http://schemas.microsoft.com/office/drawing/2014/main" id="{AFB4733C-80AC-926F-3083-B3814277A8F9}"/>
              </a:ext>
            </a:extLst>
          </p:cNvPr>
          <p:cNvSpPr txBox="1"/>
          <p:nvPr/>
        </p:nvSpPr>
        <p:spPr>
          <a:xfrm>
            <a:off x="2077605" y="1506319"/>
            <a:ext cx="2424701" cy="369332"/>
          </a:xfrm>
          <a:prstGeom prst="rect">
            <a:avLst/>
          </a:prstGeom>
          <a:noFill/>
        </p:spPr>
        <p:txBody>
          <a:bodyPr wrap="square" rtlCol="0">
            <a:spAutoFit/>
          </a:bodyPr>
          <a:lstStyle/>
          <a:p>
            <a:r>
              <a:rPr lang="en-IN" dirty="0"/>
              <a:t>Hourly Spikes</a:t>
            </a:r>
          </a:p>
        </p:txBody>
      </p:sp>
      <p:pic>
        <p:nvPicPr>
          <p:cNvPr id="7170" name="Picture 2">
            <a:extLst>
              <a:ext uri="{FF2B5EF4-FFF2-40B4-BE49-F238E27FC236}">
                <a16:creationId xmlns:a16="http://schemas.microsoft.com/office/drawing/2014/main" id="{F4E3AD33-5FED-8E5F-FA25-8473D465FA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940" y="4302853"/>
            <a:ext cx="5642344" cy="2961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232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69E24CB5-6B99-6D8E-BE7C-D1D88D3C6E09}"/>
              </a:ext>
            </a:extLst>
          </p:cNvPr>
          <p:cNvSpPr/>
          <p:nvPr/>
        </p:nvSpPr>
        <p:spPr>
          <a:xfrm>
            <a:off x="641473" y="806856"/>
            <a:ext cx="5892046" cy="639127"/>
          </a:xfrm>
          <a:prstGeom prst="rect">
            <a:avLst/>
          </a:prstGeom>
          <a:noFill/>
          <a:ln/>
        </p:spPr>
        <p:txBody>
          <a:bodyPr wrap="none" lIns="0" tIns="0" rIns="0" bIns="0" rtlCol="0" anchor="t"/>
          <a:lstStyle/>
          <a:p>
            <a:pPr marL="0" indent="0" algn="l">
              <a:lnSpc>
                <a:spcPts val="5000"/>
              </a:lnSpc>
              <a:buNone/>
            </a:pPr>
            <a:r>
              <a:rPr lang="en-US" sz="4000" dirty="0">
                <a:solidFill>
                  <a:srgbClr val="5B6E8C"/>
                </a:solidFill>
                <a:latin typeface="Alexandria Medium" pitchFamily="34" charset="0"/>
                <a:ea typeface="Alexandria Medium" pitchFamily="34" charset="-122"/>
                <a:cs typeface="Alexandria Medium" pitchFamily="34" charset="-120"/>
              </a:rPr>
              <a:t>Energy Savings Results</a:t>
            </a:r>
            <a:endParaRPr lang="en-US" sz="4000" dirty="0"/>
          </a:p>
        </p:txBody>
      </p:sp>
      <p:sp>
        <p:nvSpPr>
          <p:cNvPr id="4" name="Text 1">
            <a:extLst>
              <a:ext uri="{FF2B5EF4-FFF2-40B4-BE49-F238E27FC236}">
                <a16:creationId xmlns:a16="http://schemas.microsoft.com/office/drawing/2014/main" id="{00569A5E-17E1-D39D-1EA2-A2088117F157}"/>
              </a:ext>
            </a:extLst>
          </p:cNvPr>
          <p:cNvSpPr/>
          <p:nvPr/>
        </p:nvSpPr>
        <p:spPr>
          <a:xfrm>
            <a:off x="6722455" y="3634122"/>
            <a:ext cx="207885" cy="158686"/>
          </a:xfrm>
          <a:prstGeom prst="rect">
            <a:avLst/>
          </a:prstGeom>
          <a:noFill/>
          <a:ln/>
        </p:spPr>
        <p:txBody>
          <a:bodyPr wrap="square" lIns="30480" tIns="30480" rIns="30480" bIns="30480" rtlCol="0" anchor="t"/>
          <a:lstStyle/>
          <a:p>
            <a:pPr marL="0" indent="0" algn="l">
              <a:lnSpc>
                <a:spcPts val="650"/>
              </a:lnSpc>
              <a:buNone/>
            </a:pPr>
            <a:r>
              <a:rPr lang="en-US" sz="650" dirty="0">
                <a:solidFill>
                  <a:srgbClr val="FFFFFF"/>
                </a:solidFill>
                <a:latin typeface="-apple-system, BlinkMacSystemFont, Segoe UI, Roboto, Helvetica Neue, Arial, sans-serif Medium" pitchFamily="34" charset="0"/>
                <a:ea typeface="-apple-system, BlinkMacSystemFont, Segoe UI, Roboto, Helvetica Neue, Arial, sans-serif Medium" pitchFamily="34" charset="-122"/>
                <a:cs typeface="-apple-system, BlinkMacSystemFont, Segoe UI, Roboto, Helvetica Neue, Arial, sans-serif Medium" pitchFamily="34" charset="-120"/>
              </a:rPr>
              <a:t>100</a:t>
            </a:r>
            <a:endParaRPr lang="en-US" sz="650" dirty="0"/>
          </a:p>
        </p:txBody>
      </p:sp>
      <p:sp>
        <p:nvSpPr>
          <p:cNvPr id="5" name="Text 2">
            <a:extLst>
              <a:ext uri="{FF2B5EF4-FFF2-40B4-BE49-F238E27FC236}">
                <a16:creationId xmlns:a16="http://schemas.microsoft.com/office/drawing/2014/main" id="{227020B2-D4FE-6881-1C67-65EDFD0AF188}"/>
              </a:ext>
            </a:extLst>
          </p:cNvPr>
          <p:cNvSpPr/>
          <p:nvPr/>
        </p:nvSpPr>
        <p:spPr>
          <a:xfrm>
            <a:off x="6301101" y="5162524"/>
            <a:ext cx="232418" cy="158686"/>
          </a:xfrm>
          <a:prstGeom prst="rect">
            <a:avLst/>
          </a:prstGeom>
          <a:noFill/>
          <a:ln/>
        </p:spPr>
        <p:txBody>
          <a:bodyPr wrap="square" lIns="30480" tIns="30480" rIns="30480" bIns="30480" rtlCol="0" anchor="t"/>
          <a:lstStyle/>
          <a:p>
            <a:pPr marL="0" indent="0" algn="l">
              <a:lnSpc>
                <a:spcPts val="650"/>
              </a:lnSpc>
              <a:buNone/>
            </a:pPr>
            <a:r>
              <a:rPr lang="en-US" sz="650" dirty="0">
                <a:solidFill>
                  <a:srgbClr val="000000"/>
                </a:solidFill>
                <a:latin typeface="-apple-system, BlinkMacSystemFont, Segoe UI, Roboto, Helvetica Neue, Arial, sans-serif Medium" pitchFamily="34" charset="0"/>
                <a:ea typeface="-apple-system, BlinkMacSystemFont, Segoe UI, Roboto, Helvetica Neue, Arial, sans-serif Medium" pitchFamily="34" charset="-122"/>
                <a:cs typeface="-apple-system, BlinkMacSystemFont, Segoe UI, Roboto, Helvetica Neue, Arial, sans-serif Medium" pitchFamily="34" charset="-120"/>
              </a:rPr>
              <a:t>92.5</a:t>
            </a:r>
            <a:endParaRPr lang="en-US" sz="650" dirty="0"/>
          </a:p>
        </p:txBody>
      </p:sp>
      <p:sp>
        <p:nvSpPr>
          <p:cNvPr id="6" name="Text 3">
            <a:extLst>
              <a:ext uri="{FF2B5EF4-FFF2-40B4-BE49-F238E27FC236}">
                <a16:creationId xmlns:a16="http://schemas.microsoft.com/office/drawing/2014/main" id="{93CF508C-5B12-7259-5566-1DF6BE8EAC9B}"/>
              </a:ext>
            </a:extLst>
          </p:cNvPr>
          <p:cNvSpPr/>
          <p:nvPr/>
        </p:nvSpPr>
        <p:spPr>
          <a:xfrm>
            <a:off x="7522637" y="1395024"/>
            <a:ext cx="4670584" cy="319683"/>
          </a:xfrm>
          <a:prstGeom prst="rect">
            <a:avLst/>
          </a:prstGeom>
          <a:noFill/>
          <a:ln/>
        </p:spPr>
        <p:txBody>
          <a:bodyPr wrap="none" lIns="0" tIns="0" rIns="0" bIns="0" rtlCol="0" anchor="t"/>
          <a:lstStyle/>
          <a:p>
            <a:pPr marL="0" indent="0" algn="l">
              <a:lnSpc>
                <a:spcPts val="2500"/>
              </a:lnSpc>
              <a:buNone/>
            </a:pPr>
            <a:r>
              <a:rPr lang="en-US" sz="2000" dirty="0">
                <a:solidFill>
                  <a:srgbClr val="5B6E8C"/>
                </a:solidFill>
                <a:latin typeface="Alexandria Medium" pitchFamily="34" charset="0"/>
                <a:ea typeface="Alexandria Medium" pitchFamily="34" charset="-122"/>
                <a:cs typeface="Alexandria Medium" pitchFamily="34" charset="-120"/>
              </a:rPr>
              <a:t>7.5% Reduction in Nighttime Energy</a:t>
            </a:r>
            <a:endParaRPr lang="en-US" sz="2000" dirty="0"/>
          </a:p>
        </p:txBody>
      </p:sp>
      <p:sp>
        <p:nvSpPr>
          <p:cNvPr id="7" name="Text 4">
            <a:extLst>
              <a:ext uri="{FF2B5EF4-FFF2-40B4-BE49-F238E27FC236}">
                <a16:creationId xmlns:a16="http://schemas.microsoft.com/office/drawing/2014/main" id="{E859758F-4FFC-50F6-2EF9-1E5F2B104C46}"/>
              </a:ext>
            </a:extLst>
          </p:cNvPr>
          <p:cNvSpPr/>
          <p:nvPr/>
        </p:nvSpPr>
        <p:spPr>
          <a:xfrm>
            <a:off x="7522637" y="1899135"/>
            <a:ext cx="6349841" cy="1244441"/>
          </a:xfrm>
          <a:prstGeom prst="rect">
            <a:avLst/>
          </a:prstGeom>
          <a:noFill/>
          <a:ln/>
        </p:spPr>
        <p:txBody>
          <a:bodyPr wrap="square" lIns="0" tIns="0" rIns="0" bIns="0" rtlCol="0" anchor="t"/>
          <a:lstStyle/>
          <a:p>
            <a:pPr marL="0" indent="0" algn="l">
              <a:lnSpc>
                <a:spcPts val="2450"/>
              </a:lnSpc>
              <a:buNone/>
            </a:pPr>
            <a:r>
              <a:rPr lang="en-US" sz="1600" dirty="0">
                <a:solidFill>
                  <a:srgbClr val="5B6E8C"/>
                </a:solidFill>
                <a:latin typeface="Manrope" pitchFamily="34" charset="0"/>
                <a:ea typeface="Manrope" pitchFamily="34" charset="-122"/>
                <a:cs typeface="Manrope" pitchFamily="34" charset="-120"/>
              </a:rPr>
              <a:t>By exposing and eliminating ghost loads — particularly the compressor spikes detected after hours — the system delivered a measurable </a:t>
            </a:r>
            <a:r>
              <a:rPr lang="en-US" sz="1600" b="1" dirty="0">
                <a:solidFill>
                  <a:srgbClr val="5B6E8C"/>
                </a:solidFill>
                <a:latin typeface="Manrope" pitchFamily="34" charset="0"/>
                <a:ea typeface="Manrope" pitchFamily="34" charset="-122"/>
                <a:cs typeface="Manrope" pitchFamily="34" charset="-120"/>
              </a:rPr>
              <a:t>7.5% drop in nocturnal energy consumption</a:t>
            </a:r>
            <a:r>
              <a:rPr lang="en-US" sz="1600" dirty="0">
                <a:solidFill>
                  <a:srgbClr val="5B6E8C"/>
                </a:solidFill>
                <a:latin typeface="Manrope" pitchFamily="34" charset="0"/>
                <a:ea typeface="Manrope" pitchFamily="34" charset="-122"/>
                <a:cs typeface="Manrope" pitchFamily="34" charset="-120"/>
              </a:rPr>
              <a:t> with no capital equipment changes.</a:t>
            </a:r>
            <a:endParaRPr lang="en-US" sz="1600" dirty="0"/>
          </a:p>
        </p:txBody>
      </p:sp>
      <p:sp>
        <p:nvSpPr>
          <p:cNvPr id="8" name="Shape 5">
            <a:extLst>
              <a:ext uri="{FF2B5EF4-FFF2-40B4-BE49-F238E27FC236}">
                <a16:creationId xmlns:a16="http://schemas.microsoft.com/office/drawing/2014/main" id="{FD49B872-ACBF-369A-C914-30F9D94F05C9}"/>
              </a:ext>
            </a:extLst>
          </p:cNvPr>
          <p:cNvSpPr/>
          <p:nvPr/>
        </p:nvSpPr>
        <p:spPr>
          <a:xfrm>
            <a:off x="7423400" y="3720259"/>
            <a:ext cx="6349841" cy="1437084"/>
          </a:xfrm>
          <a:prstGeom prst="roundRect">
            <a:avLst>
              <a:gd name="adj" fmla="val 21351"/>
            </a:avLst>
          </a:prstGeom>
          <a:solidFill>
            <a:srgbClr val="B3E7FE"/>
          </a:solidFill>
          <a:ln/>
        </p:spPr>
        <p:txBody>
          <a:bodyPr/>
          <a:lstStyle/>
          <a:p>
            <a:endParaRPr lang="en-IN"/>
          </a:p>
        </p:txBody>
      </p:sp>
      <p:sp>
        <p:nvSpPr>
          <p:cNvPr id="10" name="Text 6">
            <a:extLst>
              <a:ext uri="{FF2B5EF4-FFF2-40B4-BE49-F238E27FC236}">
                <a16:creationId xmlns:a16="http://schemas.microsoft.com/office/drawing/2014/main" id="{15140443-4B3C-AC5F-11D4-12B60FCBB69D}"/>
              </a:ext>
            </a:extLst>
          </p:cNvPr>
          <p:cNvSpPr/>
          <p:nvPr/>
        </p:nvSpPr>
        <p:spPr>
          <a:xfrm>
            <a:off x="7957274" y="3955764"/>
            <a:ext cx="5480566" cy="933331"/>
          </a:xfrm>
          <a:prstGeom prst="rect">
            <a:avLst/>
          </a:prstGeom>
          <a:noFill/>
          <a:ln/>
        </p:spPr>
        <p:txBody>
          <a:bodyPr wrap="square" lIns="0" tIns="0" rIns="0" bIns="0" rtlCol="0" anchor="t"/>
          <a:lstStyle/>
          <a:p>
            <a:pPr marL="0" indent="0" algn="l">
              <a:lnSpc>
                <a:spcPts val="2450"/>
              </a:lnSpc>
              <a:buNone/>
            </a:pPr>
            <a:r>
              <a:rPr lang="en-US" sz="1600" dirty="0">
                <a:solidFill>
                  <a:srgbClr val="000000"/>
                </a:solidFill>
                <a:latin typeface="Manrope" pitchFamily="34" charset="0"/>
                <a:ea typeface="Manrope" pitchFamily="34" charset="-122"/>
                <a:cs typeface="Manrope" pitchFamily="34" charset="-120"/>
              </a:rPr>
              <a:t>This reduction translates directly into lower CO₂ emissions and reduced utility costs, validating the ROI of real-time IoT monitoring even at pilot scale.</a:t>
            </a:r>
            <a:endParaRPr lang="en-US" sz="1600" dirty="0"/>
          </a:p>
        </p:txBody>
      </p:sp>
      <p:graphicFrame>
        <p:nvGraphicFramePr>
          <p:cNvPr id="3" name="Table 2">
            <a:extLst>
              <a:ext uri="{FF2B5EF4-FFF2-40B4-BE49-F238E27FC236}">
                <a16:creationId xmlns:a16="http://schemas.microsoft.com/office/drawing/2014/main" id="{14B414A4-CF4E-2BF4-E202-2EBD0DD13374}"/>
              </a:ext>
            </a:extLst>
          </p:cNvPr>
          <p:cNvGraphicFramePr>
            <a:graphicFrameLocks noGrp="1"/>
          </p:cNvGraphicFramePr>
          <p:nvPr>
            <p:extLst>
              <p:ext uri="{D42A27DB-BD31-4B8C-83A1-F6EECF244321}">
                <p14:modId xmlns:p14="http://schemas.microsoft.com/office/powerpoint/2010/main" val="2751971781"/>
              </p:ext>
            </p:extLst>
          </p:nvPr>
        </p:nvGraphicFramePr>
        <p:xfrm>
          <a:off x="623821" y="1884873"/>
          <a:ext cx="6202576" cy="3436337"/>
        </p:xfrm>
        <a:graphic>
          <a:graphicData uri="http://schemas.openxmlformats.org/drawingml/2006/table">
            <a:tbl>
              <a:tblPr>
                <a:tableStyleId>{5C22544A-7EE6-4342-B048-85BDC9FD1C3A}</a:tableStyleId>
              </a:tblPr>
              <a:tblGrid>
                <a:gridCol w="2798371">
                  <a:extLst>
                    <a:ext uri="{9D8B030D-6E8A-4147-A177-3AD203B41FA5}">
                      <a16:colId xmlns:a16="http://schemas.microsoft.com/office/drawing/2014/main" val="844432684"/>
                    </a:ext>
                  </a:extLst>
                </a:gridCol>
                <a:gridCol w="1254940">
                  <a:extLst>
                    <a:ext uri="{9D8B030D-6E8A-4147-A177-3AD203B41FA5}">
                      <a16:colId xmlns:a16="http://schemas.microsoft.com/office/drawing/2014/main" val="3806247627"/>
                    </a:ext>
                  </a:extLst>
                </a:gridCol>
                <a:gridCol w="692381">
                  <a:extLst>
                    <a:ext uri="{9D8B030D-6E8A-4147-A177-3AD203B41FA5}">
                      <a16:colId xmlns:a16="http://schemas.microsoft.com/office/drawing/2014/main" val="1532628797"/>
                    </a:ext>
                  </a:extLst>
                </a:gridCol>
                <a:gridCol w="677956">
                  <a:extLst>
                    <a:ext uri="{9D8B030D-6E8A-4147-A177-3AD203B41FA5}">
                      <a16:colId xmlns:a16="http://schemas.microsoft.com/office/drawing/2014/main" val="1632402198"/>
                    </a:ext>
                  </a:extLst>
                </a:gridCol>
                <a:gridCol w="778928">
                  <a:extLst>
                    <a:ext uri="{9D8B030D-6E8A-4147-A177-3AD203B41FA5}">
                      <a16:colId xmlns:a16="http://schemas.microsoft.com/office/drawing/2014/main" val="3684216331"/>
                    </a:ext>
                  </a:extLst>
                </a:gridCol>
              </a:tblGrid>
              <a:tr h="199735">
                <a:tc>
                  <a:txBody>
                    <a:bodyPr/>
                    <a:lstStyle/>
                    <a:p>
                      <a:pPr algn="l" fontAlgn="b">
                        <a:buNone/>
                      </a:pPr>
                      <a:r>
                        <a:rPr lang="en-IN" sz="1100" u="none" strike="noStrike" dirty="0">
                          <a:effectLst/>
                        </a:rPr>
                        <a:t>Night Consumption</a:t>
                      </a:r>
                      <a:endParaRPr lang="en-IN" sz="1100" b="0" i="0" u="none" strike="noStrike" dirty="0">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093316093"/>
                  </a:ext>
                </a:extLst>
              </a:tr>
              <a:tr h="199735">
                <a:tc>
                  <a:txBody>
                    <a:bodyPr/>
                    <a:lstStyle/>
                    <a:p>
                      <a:pPr algn="l" fontAlgn="b">
                        <a:buNone/>
                      </a:pPr>
                      <a:endParaRPr lang="en-IN" sz="1100" b="0" i="0" u="none" strike="noStrike" dirty="0">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IN" sz="1100" u="none" strike="noStrike">
                          <a:effectLst/>
                        </a:rPr>
                        <a:t>18:00</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IN" sz="1100" u="none" strike="noStrike">
                          <a:effectLst/>
                        </a:rPr>
                        <a:t>04:00</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r>
                        <a:rPr lang="en-IN" sz="1100" u="none" strike="noStrike">
                          <a:effectLst/>
                        </a:rPr>
                        <a:t>10 hours</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063934121"/>
                  </a:ext>
                </a:extLst>
              </a:tr>
              <a:tr h="199735">
                <a:tc>
                  <a:txBody>
                    <a:bodyPr/>
                    <a:lstStyle/>
                    <a:p>
                      <a:pPr algn="l" fontAlgn="b">
                        <a:buNone/>
                      </a:pPr>
                      <a:r>
                        <a:rPr lang="en-IN" sz="1100" u="none" strike="noStrike">
                          <a:effectLst/>
                        </a:rPr>
                        <a:t>Before AieX</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r>
                        <a:rPr lang="de-DE" sz="1100" u="none" strike="noStrike">
                          <a:effectLst/>
                        </a:rPr>
                        <a:t>2 kWh x 10 hr</a:t>
                      </a:r>
                      <a:endParaRPr lang="de-DE"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IN" sz="1100" u="none" strike="noStrike">
                          <a:effectLst/>
                        </a:rPr>
                        <a:t>20</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r>
                        <a:rPr lang="en-IN" sz="1100" u="none" strike="noStrike">
                          <a:effectLst/>
                        </a:rPr>
                        <a:t>kWh</a:t>
                      </a:r>
                      <a:endParaRPr lang="en-IN"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874050815"/>
                  </a:ext>
                </a:extLst>
              </a:tr>
              <a:tr h="199735">
                <a:tc>
                  <a:txBody>
                    <a:bodyPr/>
                    <a:lstStyle/>
                    <a:p>
                      <a:pPr algn="l" fontAlgn="b">
                        <a:buNone/>
                      </a:pPr>
                      <a:endParaRPr lang="en-IN" sz="1100" b="0" i="0" u="none" strike="noStrike" dirty="0">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8039298"/>
                  </a:ext>
                </a:extLst>
              </a:tr>
              <a:tr h="199735">
                <a:tc>
                  <a:txBody>
                    <a:bodyPr/>
                    <a:lstStyle/>
                    <a:p>
                      <a:pPr algn="l" fontAlgn="b">
                        <a:buNone/>
                      </a:pPr>
                      <a:r>
                        <a:rPr lang="en-IN" sz="1100" u="none" strike="noStrike" dirty="0">
                          <a:effectLst/>
                        </a:rPr>
                        <a:t>Air Compressor Peak</a:t>
                      </a:r>
                      <a:endParaRPr lang="en-IN" sz="1100" b="0" i="0" u="none" strike="noStrike" dirty="0">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654870275"/>
                  </a:ext>
                </a:extLst>
              </a:tr>
              <a:tr h="199735">
                <a:tc>
                  <a:txBody>
                    <a:bodyPr/>
                    <a:lstStyle/>
                    <a:p>
                      <a:pPr algn="l" fontAlgn="b">
                        <a:buNone/>
                      </a:pPr>
                      <a:r>
                        <a:rPr lang="en-IN" sz="1100" u="none" strike="noStrike">
                          <a:effectLst/>
                        </a:rPr>
                        <a:t>No of Peaks</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IN" sz="1100" u="none" strike="noStrike">
                          <a:effectLst/>
                        </a:rPr>
                        <a:t>9</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012579505"/>
                  </a:ext>
                </a:extLst>
              </a:tr>
              <a:tr h="199735">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r>
                        <a:rPr lang="sv-SE" sz="1100" u="none" strike="noStrike">
                          <a:effectLst/>
                        </a:rPr>
                        <a:t>2 kWh x 5 min x 9</a:t>
                      </a:r>
                      <a:endParaRPr lang="sv-SE"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IN" sz="1100" u="none" strike="noStrike">
                          <a:effectLst/>
                        </a:rPr>
                        <a:t>1.5</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r>
                        <a:rPr lang="en-IN" sz="1100" u="none" strike="noStrike">
                          <a:effectLst/>
                        </a:rPr>
                        <a:t>kWh</a:t>
                      </a:r>
                      <a:endParaRPr lang="en-IN"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689824387"/>
                  </a:ext>
                </a:extLst>
              </a:tr>
              <a:tr h="199735">
                <a:tc>
                  <a:txBody>
                    <a:bodyPr/>
                    <a:lstStyle/>
                    <a:p>
                      <a:pPr algn="l" fontAlgn="b">
                        <a:buNone/>
                      </a:pPr>
                      <a:r>
                        <a:rPr lang="en-IN" sz="1100" u="none" strike="noStrike">
                          <a:effectLst/>
                        </a:rPr>
                        <a:t>Total Night Consumption</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IN" sz="1100" u="none" strike="noStrike">
                          <a:effectLst/>
                        </a:rPr>
                        <a:t>21.5</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r>
                        <a:rPr lang="en-IN" sz="1100" u="none" strike="noStrike">
                          <a:effectLst/>
                        </a:rPr>
                        <a:t>kWh</a:t>
                      </a:r>
                      <a:endParaRPr lang="en-IN"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957975579"/>
                  </a:ext>
                </a:extLst>
              </a:tr>
              <a:tr h="199735">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dirty="0">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685565049"/>
                  </a:ext>
                </a:extLst>
              </a:tr>
              <a:tr h="240577">
                <a:tc>
                  <a:txBody>
                    <a:bodyPr/>
                    <a:lstStyle/>
                    <a:p>
                      <a:pPr algn="l" fontAlgn="b">
                        <a:buNone/>
                      </a:pPr>
                      <a:r>
                        <a:rPr lang="en-IN" sz="1100" u="none" strike="noStrike">
                          <a:effectLst/>
                        </a:rPr>
                        <a:t>After AieX</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r>
                        <a:rPr lang="de-DE" sz="1100" u="none" strike="noStrike">
                          <a:effectLst/>
                        </a:rPr>
                        <a:t>2 kWh x 10 hr</a:t>
                      </a:r>
                      <a:endParaRPr lang="de-DE"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IN" sz="1100" u="none" strike="noStrike">
                          <a:effectLst/>
                        </a:rPr>
                        <a:t>20</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r>
                        <a:rPr lang="en-IN" sz="1100" u="none" strike="noStrike">
                          <a:effectLst/>
                        </a:rPr>
                        <a:t>kWh</a:t>
                      </a:r>
                      <a:endParaRPr lang="en-IN"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997234448"/>
                  </a:ext>
                </a:extLst>
              </a:tr>
              <a:tr h="199735">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934894686"/>
                  </a:ext>
                </a:extLst>
              </a:tr>
              <a:tr h="199735">
                <a:tc>
                  <a:txBody>
                    <a:bodyPr/>
                    <a:lstStyle/>
                    <a:p>
                      <a:pPr algn="l" fontAlgn="b">
                        <a:buNone/>
                      </a:pPr>
                      <a:r>
                        <a:rPr lang="en-IN" sz="1100" u="none" strike="noStrike">
                          <a:effectLst/>
                        </a:rPr>
                        <a:t>Night Savings</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IN" sz="1100" u="none" strike="noStrike">
                          <a:effectLst/>
                        </a:rPr>
                        <a:t>1.5</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r>
                        <a:rPr lang="en-IN" sz="1100" u="none" strike="noStrike">
                          <a:effectLst/>
                        </a:rPr>
                        <a:t>kWh</a:t>
                      </a:r>
                      <a:endParaRPr lang="en-IN"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200727458"/>
                  </a:ext>
                </a:extLst>
              </a:tr>
              <a:tr h="199735">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IN" sz="1100" u="none" strike="noStrike">
                          <a:effectLst/>
                        </a:rPr>
                        <a:t>7.5%</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r>
                        <a:rPr lang="en-IN" sz="1100" u="none" strike="noStrike">
                          <a:effectLst/>
                        </a:rPr>
                        <a:t>savings</a:t>
                      </a:r>
                      <a:endParaRPr lang="en-IN"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3722120945"/>
                  </a:ext>
                </a:extLst>
              </a:tr>
              <a:tr h="199735">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571802334"/>
                  </a:ext>
                </a:extLst>
              </a:tr>
              <a:tr h="199735">
                <a:tc>
                  <a:txBody>
                    <a:bodyPr/>
                    <a:lstStyle/>
                    <a:p>
                      <a:pPr algn="l" fontAlgn="b">
                        <a:buNone/>
                      </a:pPr>
                      <a:r>
                        <a:rPr lang="en-IN" sz="1100" u="none" strike="noStrike">
                          <a:effectLst/>
                        </a:rPr>
                        <a:t>SDG 12 Savings</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r>
                        <a:rPr lang="en-IN" sz="1100" u="none" strike="noStrike">
                          <a:effectLst/>
                        </a:rPr>
                        <a:t>Rs/ Unit</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endParaRPr lang="en-IN"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264460478"/>
                  </a:ext>
                </a:extLst>
              </a:tr>
              <a:tr h="199735">
                <a:tc>
                  <a:txBody>
                    <a:bodyPr/>
                    <a:lstStyle/>
                    <a:p>
                      <a:pPr algn="l" fontAlgn="b">
                        <a:buNone/>
                      </a:pPr>
                      <a:r>
                        <a:rPr lang="en-US" sz="1100" u="none" strike="noStrike">
                          <a:effectLst/>
                        </a:rPr>
                        <a:t>Monthly Saving on Night Consumption</a:t>
                      </a:r>
                      <a:endParaRPr lang="en-US"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IN" sz="1100" u="none" strike="noStrike">
                          <a:effectLst/>
                        </a:rPr>
                        <a:t>45</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r>
                        <a:rPr lang="en-IN" sz="1100" u="none" strike="noStrike">
                          <a:effectLst/>
                        </a:rPr>
                        <a:t>kWh</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IN" sz="1100" u="none" strike="noStrike">
                          <a:effectLst/>
                        </a:rPr>
                        <a:t>10</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IN" sz="1100" u="none" strike="noStrike">
                          <a:effectLst/>
                        </a:rPr>
                        <a:t>₹ 450</a:t>
                      </a:r>
                      <a:endParaRPr lang="en-IN" sz="1100" b="0" i="0" u="none" strike="noStrike">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546178956"/>
                  </a:ext>
                </a:extLst>
              </a:tr>
              <a:tr h="199735">
                <a:tc>
                  <a:txBody>
                    <a:bodyPr/>
                    <a:lstStyle/>
                    <a:p>
                      <a:pPr algn="l" fontAlgn="b">
                        <a:buNone/>
                      </a:pPr>
                      <a:r>
                        <a:rPr lang="en-IN" sz="1100" u="none" strike="noStrike">
                          <a:effectLst/>
                        </a:rPr>
                        <a:t>Yearly Saving</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IN" sz="1100" u="none" strike="noStrike">
                          <a:effectLst/>
                        </a:rPr>
                        <a:t>547.5</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buNone/>
                      </a:pPr>
                      <a:r>
                        <a:rPr lang="en-IN" sz="1100" u="none" strike="noStrike">
                          <a:effectLst/>
                        </a:rPr>
                        <a:t>kWh</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IN" sz="1100" u="none" strike="noStrike">
                          <a:effectLst/>
                        </a:rPr>
                        <a:t>10</a:t>
                      </a:r>
                      <a:endParaRPr lang="en-IN" sz="1100" b="0" i="0" u="none" strike="noStrike">
                        <a:solidFill>
                          <a:srgbClr val="000000"/>
                        </a:solidFill>
                        <a:effectLst/>
                        <a:latin typeface="Aptos Narrow" panose="020B0004020202020204" pitchFamily="34" charset="0"/>
                      </a:endParaRPr>
                    </a:p>
                  </a:txBody>
                  <a:tcPr marL="6350" marR="6350" marT="6350" marB="0" anchor="b"/>
                </a:tc>
                <a:tc>
                  <a:txBody>
                    <a:bodyPr/>
                    <a:lstStyle/>
                    <a:p>
                      <a:pPr algn="r" fontAlgn="b">
                        <a:buNone/>
                      </a:pPr>
                      <a:r>
                        <a:rPr lang="en-IN" sz="1100" u="none" strike="noStrike" dirty="0">
                          <a:effectLst/>
                        </a:rPr>
                        <a:t>₹ 5,475</a:t>
                      </a:r>
                      <a:endParaRPr lang="en-IN" sz="1100" b="0"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059469735"/>
                  </a:ext>
                </a:extLst>
              </a:tr>
            </a:tbl>
          </a:graphicData>
        </a:graphic>
      </p:graphicFrame>
      <p:graphicFrame>
        <p:nvGraphicFramePr>
          <p:cNvPr id="11" name="Table 10">
            <a:extLst>
              <a:ext uri="{FF2B5EF4-FFF2-40B4-BE49-F238E27FC236}">
                <a16:creationId xmlns:a16="http://schemas.microsoft.com/office/drawing/2014/main" id="{93853B20-3B2E-E5EB-C462-1A4749C9AC9B}"/>
              </a:ext>
            </a:extLst>
          </p:cNvPr>
          <p:cNvGraphicFramePr>
            <a:graphicFrameLocks noGrp="1"/>
          </p:cNvGraphicFramePr>
          <p:nvPr>
            <p:extLst>
              <p:ext uri="{D42A27DB-BD31-4B8C-83A1-F6EECF244321}">
                <p14:modId xmlns:p14="http://schemas.microsoft.com/office/powerpoint/2010/main" val="3463029455"/>
              </p:ext>
            </p:extLst>
          </p:nvPr>
        </p:nvGraphicFramePr>
        <p:xfrm>
          <a:off x="2661978" y="6054901"/>
          <a:ext cx="8743212" cy="1143000"/>
        </p:xfrm>
        <a:graphic>
          <a:graphicData uri="http://schemas.openxmlformats.org/drawingml/2006/table">
            <a:tbl>
              <a:tblPr/>
              <a:tblGrid>
                <a:gridCol w="2914404">
                  <a:extLst>
                    <a:ext uri="{9D8B030D-6E8A-4147-A177-3AD203B41FA5}">
                      <a16:colId xmlns:a16="http://schemas.microsoft.com/office/drawing/2014/main" val="2137327396"/>
                    </a:ext>
                  </a:extLst>
                </a:gridCol>
                <a:gridCol w="2914404">
                  <a:extLst>
                    <a:ext uri="{9D8B030D-6E8A-4147-A177-3AD203B41FA5}">
                      <a16:colId xmlns:a16="http://schemas.microsoft.com/office/drawing/2014/main" val="2502209152"/>
                    </a:ext>
                  </a:extLst>
                </a:gridCol>
                <a:gridCol w="2914404">
                  <a:extLst>
                    <a:ext uri="{9D8B030D-6E8A-4147-A177-3AD203B41FA5}">
                      <a16:colId xmlns:a16="http://schemas.microsoft.com/office/drawing/2014/main" val="1586878439"/>
                    </a:ext>
                  </a:extLst>
                </a:gridCol>
              </a:tblGrid>
              <a:tr h="0">
                <a:tc>
                  <a:txBody>
                    <a:bodyPr/>
                    <a:lstStyle/>
                    <a:p>
                      <a:pPr algn="just" rtl="0" fontAlgn="t">
                        <a:buNone/>
                      </a:pPr>
                      <a:r>
                        <a:rPr lang="en-US" sz="1000" b="0" i="0" u="none" strike="noStrike">
                          <a:solidFill>
                            <a:srgbClr val="000000"/>
                          </a:solidFill>
                          <a:effectLst/>
                          <a:latin typeface="Times New Roman" panose="02020603050405020304" pitchFamily="18" charset="0"/>
                        </a:rPr>
                        <a:t>Metric</a:t>
                      </a:r>
                      <a:endParaRPr lang="en-US">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000" b="0" i="0" u="none" strike="noStrike">
                          <a:solidFill>
                            <a:srgbClr val="000000"/>
                          </a:solidFill>
                          <a:effectLst/>
                          <a:latin typeface="Times New Roman" panose="02020603050405020304" pitchFamily="18" charset="0"/>
                        </a:rPr>
                        <a:t>Before</a:t>
                      </a:r>
                      <a:endParaRPr lang="en-US">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000" b="0" i="0" u="none" strike="noStrike" dirty="0">
                          <a:solidFill>
                            <a:srgbClr val="000000"/>
                          </a:solidFill>
                          <a:effectLst/>
                          <a:latin typeface="Times New Roman" panose="02020603050405020304" pitchFamily="18" charset="0"/>
                        </a:rPr>
                        <a:t>After</a:t>
                      </a:r>
                      <a:endParaRPr lang="en-US" dirty="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93044282"/>
                  </a:ext>
                </a:extLst>
              </a:tr>
              <a:tr h="0">
                <a:tc>
                  <a:txBody>
                    <a:bodyPr/>
                    <a:lstStyle/>
                    <a:p>
                      <a:pPr algn="just" rtl="0" fontAlgn="t">
                        <a:buNone/>
                      </a:pPr>
                      <a:r>
                        <a:rPr lang="en-US" sz="1000" b="0" i="0" u="none" strike="noStrike">
                          <a:solidFill>
                            <a:srgbClr val="000000"/>
                          </a:solidFill>
                          <a:effectLst/>
                          <a:latin typeface="Times New Roman" panose="02020603050405020304" pitchFamily="18" charset="0"/>
                        </a:rPr>
                        <a:t>Night Energy Consumption</a:t>
                      </a:r>
                      <a:endParaRPr lang="en-US">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000" b="0" i="0" u="none" strike="noStrike">
                          <a:solidFill>
                            <a:srgbClr val="000000"/>
                          </a:solidFill>
                          <a:effectLst/>
                          <a:latin typeface="Times New Roman" panose="02020603050405020304" pitchFamily="18" charset="0"/>
                        </a:rPr>
                        <a:t>21.5 kWh</a:t>
                      </a:r>
                      <a:endParaRPr lang="en-US">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000" b="0" i="0" u="none" strike="noStrike">
                          <a:solidFill>
                            <a:srgbClr val="000000"/>
                          </a:solidFill>
                          <a:effectLst/>
                          <a:latin typeface="Times New Roman" panose="02020603050405020304" pitchFamily="18" charset="0"/>
                        </a:rPr>
                        <a:t>20 kWh</a:t>
                      </a:r>
                      <a:endParaRPr lang="en-US">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30870932"/>
                  </a:ext>
                </a:extLst>
              </a:tr>
              <a:tr h="0">
                <a:tc>
                  <a:txBody>
                    <a:bodyPr/>
                    <a:lstStyle/>
                    <a:p>
                      <a:pPr algn="just" rtl="0" fontAlgn="t">
                        <a:buNone/>
                      </a:pPr>
                      <a:r>
                        <a:rPr lang="en-US" sz="1000" b="0" i="0" u="none" strike="noStrike">
                          <a:solidFill>
                            <a:srgbClr val="000000"/>
                          </a:solidFill>
                          <a:effectLst/>
                          <a:latin typeface="Times New Roman" panose="02020603050405020304" pitchFamily="18" charset="0"/>
                        </a:rPr>
                        <a:t>Energy Savings</a:t>
                      </a:r>
                      <a:endParaRPr lang="en-US">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000" b="0" i="0" u="none" strike="noStrike">
                          <a:solidFill>
                            <a:srgbClr val="000000"/>
                          </a:solidFill>
                          <a:effectLst/>
                          <a:latin typeface="Times New Roman" panose="02020603050405020304" pitchFamily="18" charset="0"/>
                        </a:rPr>
                        <a:t>-</a:t>
                      </a:r>
                      <a:endParaRPr lang="en-US">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000" b="0" i="0" u="none" strike="noStrike">
                          <a:solidFill>
                            <a:srgbClr val="000000"/>
                          </a:solidFill>
                          <a:effectLst/>
                          <a:latin typeface="Times New Roman" panose="02020603050405020304" pitchFamily="18" charset="0"/>
                        </a:rPr>
                        <a:t>1.5 kWh</a:t>
                      </a:r>
                      <a:endParaRPr lang="en-US">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85527098"/>
                  </a:ext>
                </a:extLst>
              </a:tr>
              <a:tr h="0">
                <a:tc>
                  <a:txBody>
                    <a:bodyPr/>
                    <a:lstStyle/>
                    <a:p>
                      <a:pPr algn="just" rtl="0" fontAlgn="t">
                        <a:buNone/>
                      </a:pPr>
                      <a:r>
                        <a:rPr lang="en-US" sz="1000" b="0" i="0" u="none" strike="noStrike">
                          <a:solidFill>
                            <a:srgbClr val="000000"/>
                          </a:solidFill>
                          <a:effectLst/>
                          <a:latin typeface="Times New Roman" panose="02020603050405020304" pitchFamily="18" charset="0"/>
                        </a:rPr>
                        <a:t>Percentage reduction</a:t>
                      </a:r>
                      <a:endParaRPr lang="en-US">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000" b="0" i="0" u="none" strike="noStrike">
                          <a:solidFill>
                            <a:srgbClr val="000000"/>
                          </a:solidFill>
                          <a:effectLst/>
                          <a:latin typeface="Times New Roman" panose="02020603050405020304" pitchFamily="18" charset="0"/>
                        </a:rPr>
                        <a:t>-</a:t>
                      </a:r>
                      <a:endParaRPr lang="en-US">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tc>
                  <a:txBody>
                    <a:bodyPr/>
                    <a:lstStyle/>
                    <a:p>
                      <a:pPr algn="just" rtl="0" fontAlgn="t">
                        <a:buNone/>
                      </a:pPr>
                      <a:r>
                        <a:rPr lang="en-US" sz="1000" b="0" i="0" u="none" strike="noStrike" dirty="0">
                          <a:solidFill>
                            <a:srgbClr val="000000"/>
                          </a:solidFill>
                          <a:effectLst/>
                          <a:latin typeface="Times New Roman" panose="02020603050405020304" pitchFamily="18" charset="0"/>
                        </a:rPr>
                        <a:t>7.5%</a:t>
                      </a:r>
                      <a:endParaRPr lang="en-US" dirty="0">
                        <a:effectLst/>
                      </a:endParaRPr>
                    </a:p>
                  </a:txBody>
                  <a:tcPr marL="66675" marR="66675" marT="66675" marB="66675">
                    <a:lnL w="12697" cap="flat" cmpd="sng" algn="ctr">
                      <a:solidFill>
                        <a:srgbClr val="000000"/>
                      </a:solidFill>
                      <a:prstDash val="solid"/>
                      <a:round/>
                      <a:headEnd type="none" w="med" len="med"/>
                      <a:tailEnd type="none" w="med" len="med"/>
                    </a:lnL>
                    <a:lnR w="12697" cap="flat" cmpd="sng" algn="ctr">
                      <a:solidFill>
                        <a:srgbClr val="000000"/>
                      </a:solidFill>
                      <a:prstDash val="solid"/>
                      <a:round/>
                      <a:headEnd type="none" w="med" len="med"/>
                      <a:tailEnd type="none" w="med" len="med"/>
                    </a:lnR>
                    <a:lnT w="12697" cap="flat" cmpd="sng" algn="ctr">
                      <a:solidFill>
                        <a:srgbClr val="000000"/>
                      </a:solidFill>
                      <a:prstDash val="solid"/>
                      <a:round/>
                      <a:headEnd type="none" w="med" len="med"/>
                      <a:tailEnd type="none" w="med" len="med"/>
                    </a:lnT>
                    <a:lnB w="12697"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4855590"/>
                  </a:ext>
                </a:extLst>
              </a:tr>
            </a:tbl>
          </a:graphicData>
        </a:graphic>
      </p:graphicFrame>
      <p:sp>
        <p:nvSpPr>
          <p:cNvPr id="12" name="Rectangle 1">
            <a:extLst>
              <a:ext uri="{FF2B5EF4-FFF2-40B4-BE49-F238E27FC236}">
                <a16:creationId xmlns:a16="http://schemas.microsoft.com/office/drawing/2014/main" id="{33478135-50A9-2F78-AF36-B3C33A5B48CA}"/>
              </a:ext>
            </a:extLst>
          </p:cNvPr>
          <p:cNvSpPr>
            <a:spLocks noChangeArrowheads="1"/>
          </p:cNvSpPr>
          <p:nvPr/>
        </p:nvSpPr>
        <p:spPr bwMode="auto">
          <a:xfrm>
            <a:off x="882797" y="6730682"/>
            <a:ext cx="1463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328502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C9C9EA28-63F5-5530-F697-3C6C826EEF47}"/>
              </a:ext>
            </a:extLst>
          </p:cNvPr>
          <p:cNvSpPr/>
          <p:nvPr/>
        </p:nvSpPr>
        <p:spPr>
          <a:xfrm>
            <a:off x="793790" y="683657"/>
            <a:ext cx="6234470" cy="566976"/>
          </a:xfrm>
          <a:prstGeom prst="rect">
            <a:avLst/>
          </a:prstGeom>
          <a:noFill/>
          <a:ln/>
        </p:spPr>
        <p:txBody>
          <a:bodyPr wrap="none" lIns="0" tIns="0" rIns="0" bIns="0" rtlCol="0" anchor="t"/>
          <a:lstStyle/>
          <a:p>
            <a:pPr marL="0" indent="0" algn="l">
              <a:lnSpc>
                <a:spcPts val="4450"/>
              </a:lnSpc>
              <a:buNone/>
            </a:pPr>
            <a:r>
              <a:rPr lang="en-US" sz="3550" dirty="0">
                <a:solidFill>
                  <a:srgbClr val="5B6E8C"/>
                </a:solidFill>
                <a:latin typeface="Alexandria Medium" pitchFamily="34" charset="0"/>
                <a:ea typeface="Alexandria Medium" pitchFamily="34" charset="-122"/>
                <a:cs typeface="Alexandria Medium" pitchFamily="34" charset="-120"/>
              </a:rPr>
              <a:t>Power Factor Improvement</a:t>
            </a:r>
            <a:endParaRPr lang="en-US" sz="3550" dirty="0"/>
          </a:p>
        </p:txBody>
      </p:sp>
      <p:sp>
        <p:nvSpPr>
          <p:cNvPr id="3" name="Text 1">
            <a:extLst>
              <a:ext uri="{FF2B5EF4-FFF2-40B4-BE49-F238E27FC236}">
                <a16:creationId xmlns:a16="http://schemas.microsoft.com/office/drawing/2014/main" id="{760BFC1F-7D87-4A1F-258F-958DD2562361}"/>
              </a:ext>
            </a:extLst>
          </p:cNvPr>
          <p:cNvSpPr/>
          <p:nvPr/>
        </p:nvSpPr>
        <p:spPr>
          <a:xfrm>
            <a:off x="793790" y="1540907"/>
            <a:ext cx="13042821" cy="522446"/>
          </a:xfrm>
          <a:prstGeom prst="rect">
            <a:avLst/>
          </a:prstGeom>
          <a:noFill/>
          <a:ln/>
        </p:spPr>
        <p:txBody>
          <a:bodyPr wrap="square" lIns="0" tIns="0" rIns="0" bIns="0" rtlCol="0" anchor="t"/>
          <a:lstStyle/>
          <a:p>
            <a:pPr marL="0" indent="0" algn="l">
              <a:lnSpc>
                <a:spcPts val="2050"/>
              </a:lnSpc>
              <a:buNone/>
            </a:pPr>
            <a:r>
              <a:rPr lang="en-US" sz="1400" dirty="0">
                <a:solidFill>
                  <a:srgbClr val="5B6E8C"/>
                </a:solidFill>
                <a:latin typeface="Manrope" pitchFamily="34" charset="0"/>
                <a:ea typeface="Manrope" pitchFamily="34" charset="-122"/>
                <a:cs typeface="Manrope" pitchFamily="34" charset="-120"/>
              </a:rPr>
              <a:t>A dramatic correction in power factor — from a critically low </a:t>
            </a:r>
            <a:r>
              <a:rPr lang="en-US" sz="1400" b="1" dirty="0">
                <a:solidFill>
                  <a:srgbClr val="5B6E8C"/>
                </a:solidFill>
                <a:latin typeface="Manrope" pitchFamily="34" charset="0"/>
                <a:ea typeface="Manrope" pitchFamily="34" charset="-122"/>
                <a:cs typeface="Manrope" pitchFamily="34" charset="-120"/>
              </a:rPr>
              <a:t>0.20 to an optimized 0.95</a:t>
            </a:r>
            <a:r>
              <a:rPr lang="en-US" sz="1400" dirty="0">
                <a:solidFill>
                  <a:srgbClr val="5B6E8C"/>
                </a:solidFill>
                <a:latin typeface="Manrope" pitchFamily="34" charset="0"/>
                <a:ea typeface="Manrope" pitchFamily="34" charset="-122"/>
                <a:cs typeface="Manrope" pitchFamily="34" charset="-120"/>
              </a:rPr>
              <a:t> — demonstrates the system's ability to identify reactive power waste and guide corrective action.</a:t>
            </a:r>
            <a:endParaRPr lang="en-US" sz="1400" dirty="0"/>
          </a:p>
        </p:txBody>
      </p:sp>
      <p:sp>
        <p:nvSpPr>
          <p:cNvPr id="5" name="Text 2">
            <a:extLst>
              <a:ext uri="{FF2B5EF4-FFF2-40B4-BE49-F238E27FC236}">
                <a16:creationId xmlns:a16="http://schemas.microsoft.com/office/drawing/2014/main" id="{585117E2-6C98-BBB4-AFF9-E2D3BD479341}"/>
              </a:ext>
            </a:extLst>
          </p:cNvPr>
          <p:cNvSpPr/>
          <p:nvPr/>
        </p:nvSpPr>
        <p:spPr>
          <a:xfrm>
            <a:off x="2003134" y="4421119"/>
            <a:ext cx="142800" cy="125921"/>
          </a:xfrm>
          <a:prstGeom prst="rect">
            <a:avLst/>
          </a:prstGeom>
          <a:noFill/>
          <a:ln/>
        </p:spPr>
        <p:txBody>
          <a:bodyPr wrap="square" lIns="30480" tIns="30480" rIns="30480" bIns="30480" rtlCol="0" anchor="t"/>
          <a:lstStyle/>
          <a:p>
            <a:pPr marL="0" indent="0" algn="l">
              <a:lnSpc>
                <a:spcPts val="650"/>
              </a:lnSpc>
              <a:buNone/>
            </a:pPr>
            <a:r>
              <a:rPr lang="en-US" sz="650" dirty="0">
                <a:solidFill>
                  <a:srgbClr val="FFFFFF"/>
                </a:solidFill>
                <a:latin typeface="-apple-system, BlinkMacSystemFont, Segoe UI, Roboto, Helvetica Neue, Arial, sans-serif Medium" pitchFamily="34" charset="0"/>
                <a:ea typeface="-apple-system, BlinkMacSystemFont, Segoe UI, Roboto, Helvetica Neue, Arial, sans-serif Medium" pitchFamily="34" charset="-122"/>
                <a:cs typeface="-apple-system, BlinkMacSystemFont, Segoe UI, Roboto, Helvetica Neue, Arial, sans-serif Medium" pitchFamily="34" charset="-120"/>
              </a:rPr>
              <a:t>0.2</a:t>
            </a:r>
            <a:endParaRPr lang="en-US" sz="650" dirty="0"/>
          </a:p>
        </p:txBody>
      </p:sp>
      <p:sp>
        <p:nvSpPr>
          <p:cNvPr id="6" name="Text 3">
            <a:extLst>
              <a:ext uri="{FF2B5EF4-FFF2-40B4-BE49-F238E27FC236}">
                <a16:creationId xmlns:a16="http://schemas.microsoft.com/office/drawing/2014/main" id="{12C6D731-E8A5-7703-1E8A-874DCA52A1A7}"/>
              </a:ext>
            </a:extLst>
          </p:cNvPr>
          <p:cNvSpPr/>
          <p:nvPr/>
        </p:nvSpPr>
        <p:spPr>
          <a:xfrm>
            <a:off x="4384750" y="2656575"/>
            <a:ext cx="184428" cy="125921"/>
          </a:xfrm>
          <a:prstGeom prst="rect">
            <a:avLst/>
          </a:prstGeom>
          <a:noFill/>
          <a:ln/>
        </p:spPr>
        <p:txBody>
          <a:bodyPr wrap="square" lIns="30480" tIns="30480" rIns="30480" bIns="30480" rtlCol="0" anchor="t"/>
          <a:lstStyle/>
          <a:p>
            <a:pPr marL="0" indent="0" algn="l">
              <a:lnSpc>
                <a:spcPts val="650"/>
              </a:lnSpc>
              <a:buNone/>
            </a:pPr>
            <a:r>
              <a:rPr lang="en-US" sz="650" dirty="0">
                <a:solidFill>
                  <a:srgbClr val="000000"/>
                </a:solidFill>
                <a:latin typeface="-apple-system, BlinkMacSystemFont, Segoe UI, Roboto, Helvetica Neue, Arial, sans-serif Medium" pitchFamily="34" charset="0"/>
                <a:ea typeface="-apple-system, BlinkMacSystemFont, Segoe UI, Roboto, Helvetica Neue, Arial, sans-serif Medium" pitchFamily="34" charset="-122"/>
                <a:cs typeface="-apple-system, BlinkMacSystemFont, Segoe UI, Roboto, Helvetica Neue, Arial, sans-serif Medium" pitchFamily="34" charset="-120"/>
              </a:rPr>
              <a:t>0.95</a:t>
            </a:r>
            <a:endParaRPr lang="en-US" sz="650" dirty="0"/>
          </a:p>
        </p:txBody>
      </p:sp>
      <p:sp>
        <p:nvSpPr>
          <p:cNvPr id="7" name="Text 4">
            <a:extLst>
              <a:ext uri="{FF2B5EF4-FFF2-40B4-BE49-F238E27FC236}">
                <a16:creationId xmlns:a16="http://schemas.microsoft.com/office/drawing/2014/main" id="{9B28817A-26C6-DC89-2CD1-C13DDABAE201}"/>
              </a:ext>
            </a:extLst>
          </p:cNvPr>
          <p:cNvSpPr/>
          <p:nvPr/>
        </p:nvSpPr>
        <p:spPr>
          <a:xfrm>
            <a:off x="7895912" y="2782496"/>
            <a:ext cx="6134257" cy="984856"/>
          </a:xfrm>
          <a:prstGeom prst="rect">
            <a:avLst/>
          </a:prstGeom>
          <a:noFill/>
          <a:ln/>
        </p:spPr>
        <p:txBody>
          <a:bodyPr wrap="square" lIns="0" tIns="0" rIns="0" bIns="0" rtlCol="0" anchor="t"/>
          <a:lstStyle/>
          <a:p>
            <a:pPr marL="0" indent="0" algn="l">
              <a:lnSpc>
                <a:spcPts val="2050"/>
              </a:lnSpc>
              <a:buNone/>
            </a:pPr>
            <a:r>
              <a:rPr lang="en-US" sz="1400" dirty="0">
                <a:solidFill>
                  <a:srgbClr val="5B6E8C"/>
                </a:solidFill>
                <a:latin typeface="Manrope" pitchFamily="34" charset="0"/>
                <a:ea typeface="Manrope" pitchFamily="34" charset="-122"/>
                <a:cs typeface="Manrope" pitchFamily="34" charset="-120"/>
              </a:rPr>
              <a:t>A power factor below 0.85 typically incurs surcharges from utilities. Correcting to 0.95 eliminates penalties and improves system efficiency across the entire facility.</a:t>
            </a:r>
            <a:endParaRPr lang="en-US" sz="1400" dirty="0"/>
          </a:p>
        </p:txBody>
      </p:sp>
      <p:sp>
        <p:nvSpPr>
          <p:cNvPr id="8" name="Shape 5">
            <a:extLst>
              <a:ext uri="{FF2B5EF4-FFF2-40B4-BE49-F238E27FC236}">
                <a16:creationId xmlns:a16="http://schemas.microsoft.com/office/drawing/2014/main" id="{F5704D0B-22B7-195A-C697-A2AC7879979E}"/>
              </a:ext>
            </a:extLst>
          </p:cNvPr>
          <p:cNvSpPr/>
          <p:nvPr/>
        </p:nvSpPr>
        <p:spPr>
          <a:xfrm>
            <a:off x="7873052" y="4219516"/>
            <a:ext cx="6448782" cy="1301591"/>
          </a:xfrm>
          <a:prstGeom prst="roundRect">
            <a:avLst>
              <a:gd name="adj" fmla="val 8430"/>
            </a:avLst>
          </a:prstGeom>
          <a:solidFill>
            <a:srgbClr val="FFFFFF"/>
          </a:solidFill>
          <a:ln w="22860">
            <a:solidFill>
              <a:srgbClr val="B3D5E4"/>
            </a:solidFill>
            <a:prstDash val="solid"/>
          </a:ln>
        </p:spPr>
        <p:txBody>
          <a:bodyPr/>
          <a:lstStyle/>
          <a:p>
            <a:endParaRPr lang="en-IN"/>
          </a:p>
        </p:txBody>
      </p:sp>
      <p:pic>
        <p:nvPicPr>
          <p:cNvPr id="9" name="Image 1" descr="preencoded.png">
            <a:extLst>
              <a:ext uri="{FF2B5EF4-FFF2-40B4-BE49-F238E27FC236}">
                <a16:creationId xmlns:a16="http://schemas.microsoft.com/office/drawing/2014/main" id="{AE0C0D4C-F2FF-1862-7C84-2D672868A254}"/>
              </a:ext>
            </a:extLst>
          </p:cNvPr>
          <p:cNvPicPr>
            <a:picLocks noChangeAspect="1"/>
          </p:cNvPicPr>
          <p:nvPr/>
        </p:nvPicPr>
        <p:blipFill>
          <a:blip r:embed="rId2"/>
          <a:stretch>
            <a:fillRect/>
          </a:stretch>
        </p:blipFill>
        <p:spPr>
          <a:xfrm>
            <a:off x="7850192" y="4219516"/>
            <a:ext cx="91440" cy="1301591"/>
          </a:xfrm>
          <a:prstGeom prst="rect">
            <a:avLst/>
          </a:prstGeom>
        </p:spPr>
      </p:pic>
      <p:sp>
        <p:nvSpPr>
          <p:cNvPr id="10" name="Text 6">
            <a:extLst>
              <a:ext uri="{FF2B5EF4-FFF2-40B4-BE49-F238E27FC236}">
                <a16:creationId xmlns:a16="http://schemas.microsoft.com/office/drawing/2014/main" id="{EAB0DC95-438F-3A83-DBE5-B74260EF0A04}"/>
              </a:ext>
            </a:extLst>
          </p:cNvPr>
          <p:cNvSpPr/>
          <p:nvPr/>
        </p:nvSpPr>
        <p:spPr>
          <a:xfrm>
            <a:off x="8145943" y="4423827"/>
            <a:ext cx="2268260" cy="283488"/>
          </a:xfrm>
          <a:prstGeom prst="rect">
            <a:avLst/>
          </a:prstGeom>
          <a:noFill/>
          <a:ln/>
        </p:spPr>
        <p:txBody>
          <a:bodyPr wrap="none" lIns="0" tIns="0" rIns="0" bIns="0" rtlCol="0" anchor="t"/>
          <a:lstStyle/>
          <a:p>
            <a:pPr marL="0" indent="0" algn="l">
              <a:lnSpc>
                <a:spcPts val="2200"/>
              </a:lnSpc>
              <a:buNone/>
            </a:pPr>
            <a:r>
              <a:rPr lang="en-US" sz="1750" dirty="0">
                <a:solidFill>
                  <a:srgbClr val="5B6E8C"/>
                </a:solidFill>
                <a:latin typeface="Alexandria Medium" pitchFamily="34" charset="0"/>
                <a:ea typeface="Alexandria Medium" pitchFamily="34" charset="-122"/>
                <a:cs typeface="Alexandria Medium" pitchFamily="34" charset="-120"/>
              </a:rPr>
              <a:t>Before: PF = 0.20</a:t>
            </a:r>
            <a:endParaRPr lang="en-US" sz="1750" dirty="0"/>
          </a:p>
        </p:txBody>
      </p:sp>
      <p:sp>
        <p:nvSpPr>
          <p:cNvPr id="11" name="Text 7">
            <a:extLst>
              <a:ext uri="{FF2B5EF4-FFF2-40B4-BE49-F238E27FC236}">
                <a16:creationId xmlns:a16="http://schemas.microsoft.com/office/drawing/2014/main" id="{2AB93B09-3D3E-8E95-0B83-28C6B6E002F8}"/>
              </a:ext>
            </a:extLst>
          </p:cNvPr>
          <p:cNvSpPr/>
          <p:nvPr/>
        </p:nvSpPr>
        <p:spPr>
          <a:xfrm>
            <a:off x="8145943" y="4794350"/>
            <a:ext cx="5971580" cy="522446"/>
          </a:xfrm>
          <a:prstGeom prst="rect">
            <a:avLst/>
          </a:prstGeom>
          <a:noFill/>
          <a:ln/>
        </p:spPr>
        <p:txBody>
          <a:bodyPr wrap="square" lIns="0" tIns="0" rIns="0" bIns="0" rtlCol="0" anchor="t"/>
          <a:lstStyle/>
          <a:p>
            <a:pPr marL="0" indent="0" algn="l">
              <a:lnSpc>
                <a:spcPts val="2050"/>
              </a:lnSpc>
              <a:buNone/>
            </a:pPr>
            <a:r>
              <a:rPr lang="en-US" sz="1400" dirty="0">
                <a:solidFill>
                  <a:srgbClr val="5B6E8C"/>
                </a:solidFill>
                <a:latin typeface="Manrope" pitchFamily="34" charset="0"/>
                <a:ea typeface="Manrope" pitchFamily="34" charset="-122"/>
                <a:cs typeface="Manrope" pitchFamily="34" charset="-120"/>
              </a:rPr>
              <a:t>Severe reactive power draw — 80% of apparent power wasted, causing utility penalties and equipment stress</a:t>
            </a:r>
            <a:endParaRPr lang="en-US" sz="1400" dirty="0"/>
          </a:p>
        </p:txBody>
      </p:sp>
      <p:sp>
        <p:nvSpPr>
          <p:cNvPr id="12" name="Shape 8">
            <a:extLst>
              <a:ext uri="{FF2B5EF4-FFF2-40B4-BE49-F238E27FC236}">
                <a16:creationId xmlns:a16="http://schemas.microsoft.com/office/drawing/2014/main" id="{7504A322-EE8C-65EF-86FE-D5BC2372153F}"/>
              </a:ext>
            </a:extLst>
          </p:cNvPr>
          <p:cNvSpPr/>
          <p:nvPr/>
        </p:nvSpPr>
        <p:spPr>
          <a:xfrm>
            <a:off x="7873052" y="5769971"/>
            <a:ext cx="6448901" cy="1301591"/>
          </a:xfrm>
          <a:prstGeom prst="roundRect">
            <a:avLst>
              <a:gd name="adj" fmla="val 8430"/>
            </a:avLst>
          </a:prstGeom>
          <a:solidFill>
            <a:srgbClr val="FFFFFF"/>
          </a:solidFill>
          <a:ln w="22860">
            <a:solidFill>
              <a:srgbClr val="B3D5E4"/>
            </a:solidFill>
            <a:prstDash val="solid"/>
          </a:ln>
        </p:spPr>
        <p:txBody>
          <a:bodyPr/>
          <a:lstStyle/>
          <a:p>
            <a:endParaRPr lang="en-IN"/>
          </a:p>
        </p:txBody>
      </p:sp>
      <p:pic>
        <p:nvPicPr>
          <p:cNvPr id="13" name="Image 2" descr="preencoded.png">
            <a:extLst>
              <a:ext uri="{FF2B5EF4-FFF2-40B4-BE49-F238E27FC236}">
                <a16:creationId xmlns:a16="http://schemas.microsoft.com/office/drawing/2014/main" id="{0C9717CC-C022-A199-D61A-EBC05A6F81B1}"/>
              </a:ext>
            </a:extLst>
          </p:cNvPr>
          <p:cNvPicPr>
            <a:picLocks noChangeAspect="1"/>
          </p:cNvPicPr>
          <p:nvPr/>
        </p:nvPicPr>
        <p:blipFill>
          <a:blip r:embed="rId2"/>
          <a:stretch>
            <a:fillRect/>
          </a:stretch>
        </p:blipFill>
        <p:spPr>
          <a:xfrm>
            <a:off x="7850192" y="5769971"/>
            <a:ext cx="91440" cy="1301591"/>
          </a:xfrm>
          <a:prstGeom prst="rect">
            <a:avLst/>
          </a:prstGeom>
        </p:spPr>
      </p:pic>
      <p:sp>
        <p:nvSpPr>
          <p:cNvPr id="14" name="Text 9">
            <a:extLst>
              <a:ext uri="{FF2B5EF4-FFF2-40B4-BE49-F238E27FC236}">
                <a16:creationId xmlns:a16="http://schemas.microsoft.com/office/drawing/2014/main" id="{5B18B209-64A3-4834-7A00-8E0B9448D49D}"/>
              </a:ext>
            </a:extLst>
          </p:cNvPr>
          <p:cNvSpPr/>
          <p:nvPr/>
        </p:nvSpPr>
        <p:spPr>
          <a:xfrm>
            <a:off x="8145943" y="5974282"/>
            <a:ext cx="2268260" cy="283488"/>
          </a:xfrm>
          <a:prstGeom prst="rect">
            <a:avLst/>
          </a:prstGeom>
          <a:noFill/>
          <a:ln/>
        </p:spPr>
        <p:txBody>
          <a:bodyPr wrap="none" lIns="0" tIns="0" rIns="0" bIns="0" rtlCol="0" anchor="t"/>
          <a:lstStyle/>
          <a:p>
            <a:pPr marL="0" indent="0" algn="l">
              <a:lnSpc>
                <a:spcPts val="2200"/>
              </a:lnSpc>
              <a:buNone/>
            </a:pPr>
            <a:r>
              <a:rPr lang="en-US" sz="1750" dirty="0">
                <a:solidFill>
                  <a:srgbClr val="5B6E8C"/>
                </a:solidFill>
                <a:latin typeface="Alexandria Medium" pitchFamily="34" charset="0"/>
                <a:ea typeface="Alexandria Medium" pitchFamily="34" charset="-122"/>
                <a:cs typeface="Alexandria Medium" pitchFamily="34" charset="-120"/>
              </a:rPr>
              <a:t>After: PF = 0.95</a:t>
            </a:r>
            <a:endParaRPr lang="en-US" sz="1750" dirty="0"/>
          </a:p>
        </p:txBody>
      </p:sp>
      <p:sp>
        <p:nvSpPr>
          <p:cNvPr id="15" name="Text 10">
            <a:extLst>
              <a:ext uri="{FF2B5EF4-FFF2-40B4-BE49-F238E27FC236}">
                <a16:creationId xmlns:a16="http://schemas.microsoft.com/office/drawing/2014/main" id="{99FBE64B-C9DB-4DCD-6B32-7607E37B7B29}"/>
              </a:ext>
            </a:extLst>
          </p:cNvPr>
          <p:cNvSpPr/>
          <p:nvPr/>
        </p:nvSpPr>
        <p:spPr>
          <a:xfrm>
            <a:off x="8145943" y="6344805"/>
            <a:ext cx="5971699" cy="522446"/>
          </a:xfrm>
          <a:prstGeom prst="rect">
            <a:avLst/>
          </a:prstGeom>
          <a:noFill/>
          <a:ln/>
        </p:spPr>
        <p:txBody>
          <a:bodyPr wrap="square" lIns="0" tIns="0" rIns="0" bIns="0" rtlCol="0" anchor="t"/>
          <a:lstStyle/>
          <a:p>
            <a:pPr marL="0" indent="0" algn="l">
              <a:lnSpc>
                <a:spcPts val="2050"/>
              </a:lnSpc>
              <a:buNone/>
            </a:pPr>
            <a:r>
              <a:rPr lang="en-US" sz="1400" dirty="0">
                <a:solidFill>
                  <a:srgbClr val="5B6E8C"/>
                </a:solidFill>
                <a:latin typeface="Manrope" pitchFamily="34" charset="0"/>
                <a:ea typeface="Manrope" pitchFamily="34" charset="-122"/>
                <a:cs typeface="Manrope" pitchFamily="34" charset="-120"/>
              </a:rPr>
              <a:t>Near-unity power factor achieved through data-guided capacitor bank adjustments — maximizing real power delivery</a:t>
            </a:r>
            <a:endParaRPr lang="en-US" sz="1400" dirty="0"/>
          </a:p>
        </p:txBody>
      </p:sp>
      <p:pic>
        <p:nvPicPr>
          <p:cNvPr id="8194" name="Picture 2">
            <a:extLst>
              <a:ext uri="{FF2B5EF4-FFF2-40B4-BE49-F238E27FC236}">
                <a16:creationId xmlns:a16="http://schemas.microsoft.com/office/drawing/2014/main" id="{534951ED-6536-25AD-B0C4-CEE33544E1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343" y="2723889"/>
            <a:ext cx="7103591" cy="4514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6066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a:extLst>
              <a:ext uri="{FF2B5EF4-FFF2-40B4-BE49-F238E27FC236}">
                <a16:creationId xmlns:a16="http://schemas.microsoft.com/office/drawing/2014/main" id="{18C9C67C-17F2-91B5-E959-8726B0EC0FC6}"/>
              </a:ext>
            </a:extLst>
          </p:cNvPr>
          <p:cNvSpPr/>
          <p:nvPr/>
        </p:nvSpPr>
        <p:spPr>
          <a:xfrm>
            <a:off x="793790" y="905589"/>
            <a:ext cx="11217588" cy="1133951"/>
          </a:xfrm>
          <a:prstGeom prst="rect">
            <a:avLst/>
          </a:prstGeom>
          <a:noFill/>
          <a:ln/>
        </p:spPr>
        <p:txBody>
          <a:bodyPr wrap="square" lIns="0" tIns="0" rIns="0" bIns="0" rtlCol="0" anchor="t"/>
          <a:lstStyle/>
          <a:p>
            <a:pPr marL="0" indent="0" algn="l">
              <a:lnSpc>
                <a:spcPts val="4450"/>
              </a:lnSpc>
              <a:buNone/>
            </a:pPr>
            <a:r>
              <a:rPr lang="en-US" sz="3550" dirty="0">
                <a:solidFill>
                  <a:srgbClr val="5B6E8C"/>
                </a:solidFill>
                <a:latin typeface="Alexandria Medium" pitchFamily="34" charset="0"/>
                <a:ea typeface="Alexandria Medium" pitchFamily="34" charset="-122"/>
                <a:cs typeface="Alexandria Medium" pitchFamily="34" charset="-120"/>
              </a:rPr>
              <a:t>Real-Time Sustainability Dashboard</a:t>
            </a:r>
            <a:endParaRPr lang="en-US" sz="3550" dirty="0"/>
          </a:p>
        </p:txBody>
      </p:sp>
      <p:sp>
        <p:nvSpPr>
          <p:cNvPr id="4" name="Text 1">
            <a:extLst>
              <a:ext uri="{FF2B5EF4-FFF2-40B4-BE49-F238E27FC236}">
                <a16:creationId xmlns:a16="http://schemas.microsoft.com/office/drawing/2014/main" id="{3A0B1E75-226E-DC5B-6C25-CE89D57C7764}"/>
              </a:ext>
            </a:extLst>
          </p:cNvPr>
          <p:cNvSpPr/>
          <p:nvPr/>
        </p:nvSpPr>
        <p:spPr>
          <a:xfrm>
            <a:off x="793790" y="2257187"/>
            <a:ext cx="7556421" cy="522446"/>
          </a:xfrm>
          <a:prstGeom prst="rect">
            <a:avLst/>
          </a:prstGeom>
          <a:noFill/>
          <a:ln/>
        </p:spPr>
        <p:txBody>
          <a:bodyPr wrap="square" lIns="0" tIns="0" rIns="0" bIns="0" rtlCol="0" anchor="t"/>
          <a:lstStyle/>
          <a:p>
            <a:pPr marL="0" indent="0" algn="l">
              <a:lnSpc>
                <a:spcPts val="2050"/>
              </a:lnSpc>
              <a:buNone/>
            </a:pPr>
            <a:r>
              <a:rPr lang="en-US" sz="1400" dirty="0">
                <a:solidFill>
                  <a:srgbClr val="5B6E8C"/>
                </a:solidFill>
                <a:latin typeface="Manrope" pitchFamily="34" charset="0"/>
                <a:ea typeface="Manrope" pitchFamily="34" charset="-122"/>
                <a:cs typeface="Manrope" pitchFamily="34" charset="-120"/>
              </a:rPr>
              <a:t>All sensor streams, computed metrics, and carbon KPIs converge into a </a:t>
            </a:r>
            <a:r>
              <a:rPr lang="en-US" sz="1400" b="1" dirty="0">
                <a:solidFill>
                  <a:srgbClr val="5B6E8C"/>
                </a:solidFill>
                <a:latin typeface="Manrope" pitchFamily="34" charset="0"/>
                <a:ea typeface="Manrope" pitchFamily="34" charset="-122"/>
                <a:cs typeface="Manrope" pitchFamily="34" charset="-120"/>
              </a:rPr>
              <a:t>unified, live analytics dashboard</a:t>
            </a:r>
            <a:r>
              <a:rPr lang="en-US" sz="1400" dirty="0">
                <a:solidFill>
                  <a:srgbClr val="5B6E8C"/>
                </a:solidFill>
                <a:latin typeface="Manrope" pitchFamily="34" charset="0"/>
                <a:ea typeface="Manrope" pitchFamily="34" charset="-122"/>
                <a:cs typeface="Manrope" pitchFamily="34" charset="-120"/>
              </a:rPr>
              <a:t> — making energy data transparent, actionable, and audit-ready.</a:t>
            </a:r>
            <a:endParaRPr lang="en-US" sz="1400" dirty="0"/>
          </a:p>
        </p:txBody>
      </p:sp>
      <p:pic>
        <p:nvPicPr>
          <p:cNvPr id="5" name="Image 1" descr="preencoded.png">
            <a:extLst>
              <a:ext uri="{FF2B5EF4-FFF2-40B4-BE49-F238E27FC236}">
                <a16:creationId xmlns:a16="http://schemas.microsoft.com/office/drawing/2014/main" id="{B1B70E7B-59AB-395C-D6B7-35CF97B33FF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93790" y="2942868"/>
            <a:ext cx="453628" cy="453628"/>
          </a:xfrm>
          <a:prstGeom prst="rect">
            <a:avLst/>
          </a:prstGeom>
        </p:spPr>
      </p:pic>
      <p:sp>
        <p:nvSpPr>
          <p:cNvPr id="6" name="Text 2">
            <a:extLst>
              <a:ext uri="{FF2B5EF4-FFF2-40B4-BE49-F238E27FC236}">
                <a16:creationId xmlns:a16="http://schemas.microsoft.com/office/drawing/2014/main" id="{DC5B2A53-1663-D52F-3744-9321A00ABC1D}"/>
              </a:ext>
            </a:extLst>
          </p:cNvPr>
          <p:cNvSpPr/>
          <p:nvPr/>
        </p:nvSpPr>
        <p:spPr>
          <a:xfrm>
            <a:off x="793790" y="3577947"/>
            <a:ext cx="2288381" cy="283488"/>
          </a:xfrm>
          <a:prstGeom prst="rect">
            <a:avLst/>
          </a:prstGeom>
          <a:noFill/>
          <a:ln/>
        </p:spPr>
        <p:txBody>
          <a:bodyPr wrap="none" lIns="0" tIns="0" rIns="0" bIns="0" rtlCol="0" anchor="t"/>
          <a:lstStyle/>
          <a:p>
            <a:pPr marL="0" indent="0" algn="l">
              <a:lnSpc>
                <a:spcPts val="2200"/>
              </a:lnSpc>
              <a:buNone/>
            </a:pPr>
            <a:r>
              <a:rPr lang="en-US" sz="1750" dirty="0">
                <a:solidFill>
                  <a:srgbClr val="5B6E8C"/>
                </a:solidFill>
                <a:latin typeface="Alexandria Medium" pitchFamily="34" charset="0"/>
                <a:ea typeface="Alexandria Medium" pitchFamily="34" charset="-122"/>
                <a:cs typeface="Alexandria Medium" pitchFamily="34" charset="-120"/>
              </a:rPr>
              <a:t>Live Power &amp; Energy</a:t>
            </a:r>
            <a:endParaRPr lang="en-US" sz="1750" dirty="0"/>
          </a:p>
        </p:txBody>
      </p:sp>
      <p:sp>
        <p:nvSpPr>
          <p:cNvPr id="7" name="Text 3">
            <a:extLst>
              <a:ext uri="{FF2B5EF4-FFF2-40B4-BE49-F238E27FC236}">
                <a16:creationId xmlns:a16="http://schemas.microsoft.com/office/drawing/2014/main" id="{8FDF67B2-87FF-2A01-BA66-CE3FBDA6CDEA}"/>
              </a:ext>
            </a:extLst>
          </p:cNvPr>
          <p:cNvSpPr/>
          <p:nvPr/>
        </p:nvSpPr>
        <p:spPr>
          <a:xfrm>
            <a:off x="793790" y="3948470"/>
            <a:ext cx="7556421" cy="261223"/>
          </a:xfrm>
          <a:prstGeom prst="rect">
            <a:avLst/>
          </a:prstGeom>
          <a:noFill/>
          <a:ln/>
        </p:spPr>
        <p:txBody>
          <a:bodyPr wrap="none" lIns="0" tIns="0" rIns="0" bIns="0" rtlCol="0" anchor="t"/>
          <a:lstStyle/>
          <a:p>
            <a:pPr marL="0" indent="0" algn="l">
              <a:lnSpc>
                <a:spcPts val="2050"/>
              </a:lnSpc>
              <a:buNone/>
            </a:pPr>
            <a:r>
              <a:rPr lang="en-US" sz="1400" dirty="0">
                <a:solidFill>
                  <a:srgbClr val="5B6E8C"/>
                </a:solidFill>
                <a:latin typeface="Manrope" pitchFamily="34" charset="0"/>
                <a:ea typeface="Manrope" pitchFamily="34" charset="-122"/>
                <a:cs typeface="Manrope" pitchFamily="34" charset="-120"/>
              </a:rPr>
              <a:t>Per-circuit kW and kWh updated every 5 seconds across all monitored loads</a:t>
            </a:r>
            <a:endParaRPr lang="en-US" sz="1400" dirty="0"/>
          </a:p>
        </p:txBody>
      </p:sp>
      <p:pic>
        <p:nvPicPr>
          <p:cNvPr id="8" name="Image 2" descr="preencoded.png">
            <a:extLst>
              <a:ext uri="{FF2B5EF4-FFF2-40B4-BE49-F238E27FC236}">
                <a16:creationId xmlns:a16="http://schemas.microsoft.com/office/drawing/2014/main" id="{13C94649-F715-5B01-3E23-69F3CAAD714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3790" y="4499967"/>
            <a:ext cx="453628" cy="453628"/>
          </a:xfrm>
          <a:prstGeom prst="rect">
            <a:avLst/>
          </a:prstGeom>
        </p:spPr>
      </p:pic>
      <p:sp>
        <p:nvSpPr>
          <p:cNvPr id="9" name="Text 4">
            <a:extLst>
              <a:ext uri="{FF2B5EF4-FFF2-40B4-BE49-F238E27FC236}">
                <a16:creationId xmlns:a16="http://schemas.microsoft.com/office/drawing/2014/main" id="{3E946F7B-E5C4-DFAE-E26B-B1C32ABE3246}"/>
              </a:ext>
            </a:extLst>
          </p:cNvPr>
          <p:cNvSpPr/>
          <p:nvPr/>
        </p:nvSpPr>
        <p:spPr>
          <a:xfrm>
            <a:off x="793790" y="5135047"/>
            <a:ext cx="2994660" cy="283488"/>
          </a:xfrm>
          <a:prstGeom prst="rect">
            <a:avLst/>
          </a:prstGeom>
          <a:noFill/>
          <a:ln/>
        </p:spPr>
        <p:txBody>
          <a:bodyPr wrap="none" lIns="0" tIns="0" rIns="0" bIns="0" rtlCol="0" anchor="t"/>
          <a:lstStyle/>
          <a:p>
            <a:pPr marL="0" indent="0" algn="l">
              <a:lnSpc>
                <a:spcPts val="2200"/>
              </a:lnSpc>
              <a:buNone/>
            </a:pPr>
            <a:r>
              <a:rPr lang="en-US" sz="1750" dirty="0">
                <a:solidFill>
                  <a:srgbClr val="5B6E8C"/>
                </a:solidFill>
                <a:latin typeface="Alexandria Medium" pitchFamily="34" charset="0"/>
                <a:ea typeface="Alexandria Medium" pitchFamily="34" charset="-122"/>
                <a:cs typeface="Alexandria Medium" pitchFamily="34" charset="-120"/>
              </a:rPr>
              <a:t>Carbon Footprint Tracking</a:t>
            </a:r>
            <a:endParaRPr lang="en-US" sz="1750" dirty="0"/>
          </a:p>
        </p:txBody>
      </p:sp>
      <p:sp>
        <p:nvSpPr>
          <p:cNvPr id="10" name="Text 5">
            <a:extLst>
              <a:ext uri="{FF2B5EF4-FFF2-40B4-BE49-F238E27FC236}">
                <a16:creationId xmlns:a16="http://schemas.microsoft.com/office/drawing/2014/main" id="{32E91083-FB6B-D9EC-EF52-FAB369E64F7F}"/>
              </a:ext>
            </a:extLst>
          </p:cNvPr>
          <p:cNvSpPr/>
          <p:nvPr/>
        </p:nvSpPr>
        <p:spPr>
          <a:xfrm>
            <a:off x="793790" y="5505569"/>
            <a:ext cx="7556421" cy="261223"/>
          </a:xfrm>
          <a:prstGeom prst="rect">
            <a:avLst/>
          </a:prstGeom>
          <a:noFill/>
          <a:ln/>
        </p:spPr>
        <p:txBody>
          <a:bodyPr wrap="none" lIns="0" tIns="0" rIns="0" bIns="0" rtlCol="0" anchor="t"/>
          <a:lstStyle/>
          <a:p>
            <a:pPr marL="0" indent="0" algn="l">
              <a:lnSpc>
                <a:spcPts val="2050"/>
              </a:lnSpc>
              <a:buNone/>
            </a:pPr>
            <a:r>
              <a:rPr lang="en-US" sz="1400" dirty="0">
                <a:solidFill>
                  <a:srgbClr val="5B6E8C"/>
                </a:solidFill>
                <a:latin typeface="Manrope" pitchFamily="34" charset="0"/>
                <a:ea typeface="Manrope" pitchFamily="34" charset="-122"/>
                <a:cs typeface="Manrope" pitchFamily="34" charset="-120"/>
              </a:rPr>
              <a:t>Automated CO₂ calculation using regional emission factors for MRV compliance</a:t>
            </a:r>
            <a:endParaRPr lang="en-US" sz="1400" dirty="0"/>
          </a:p>
        </p:txBody>
      </p:sp>
      <p:pic>
        <p:nvPicPr>
          <p:cNvPr id="11" name="Image 3" descr="preencoded.png">
            <a:extLst>
              <a:ext uri="{FF2B5EF4-FFF2-40B4-BE49-F238E27FC236}">
                <a16:creationId xmlns:a16="http://schemas.microsoft.com/office/drawing/2014/main" id="{C5F12E21-C24F-0E70-79B7-DBBA810B0D7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3790" y="6057067"/>
            <a:ext cx="453628" cy="453628"/>
          </a:xfrm>
          <a:prstGeom prst="rect">
            <a:avLst/>
          </a:prstGeom>
        </p:spPr>
      </p:pic>
      <p:sp>
        <p:nvSpPr>
          <p:cNvPr id="12" name="Text 6">
            <a:extLst>
              <a:ext uri="{FF2B5EF4-FFF2-40B4-BE49-F238E27FC236}">
                <a16:creationId xmlns:a16="http://schemas.microsoft.com/office/drawing/2014/main" id="{873CD55D-F568-4CB4-9484-057B1029C83F}"/>
              </a:ext>
            </a:extLst>
          </p:cNvPr>
          <p:cNvSpPr/>
          <p:nvPr/>
        </p:nvSpPr>
        <p:spPr>
          <a:xfrm>
            <a:off x="793790" y="6692146"/>
            <a:ext cx="2268260" cy="283488"/>
          </a:xfrm>
          <a:prstGeom prst="rect">
            <a:avLst/>
          </a:prstGeom>
          <a:noFill/>
          <a:ln/>
        </p:spPr>
        <p:txBody>
          <a:bodyPr wrap="none" lIns="0" tIns="0" rIns="0" bIns="0" rtlCol="0" anchor="t"/>
          <a:lstStyle/>
          <a:p>
            <a:pPr marL="0" indent="0" algn="l">
              <a:lnSpc>
                <a:spcPts val="2200"/>
              </a:lnSpc>
              <a:buNone/>
            </a:pPr>
            <a:r>
              <a:rPr lang="en-US" sz="1750" dirty="0">
                <a:solidFill>
                  <a:srgbClr val="5B6E8C"/>
                </a:solidFill>
                <a:latin typeface="Alexandria Medium" pitchFamily="34" charset="0"/>
                <a:ea typeface="Alexandria Medium" pitchFamily="34" charset="-122"/>
                <a:cs typeface="Alexandria Medium" pitchFamily="34" charset="-120"/>
              </a:rPr>
              <a:t>Anomaly Alerts</a:t>
            </a:r>
            <a:endParaRPr lang="en-US" sz="1750" dirty="0"/>
          </a:p>
        </p:txBody>
      </p:sp>
      <p:sp>
        <p:nvSpPr>
          <p:cNvPr id="13" name="Text 7">
            <a:extLst>
              <a:ext uri="{FF2B5EF4-FFF2-40B4-BE49-F238E27FC236}">
                <a16:creationId xmlns:a16="http://schemas.microsoft.com/office/drawing/2014/main" id="{73205EA9-84A8-5B5C-E177-D42C1A95E236}"/>
              </a:ext>
            </a:extLst>
          </p:cNvPr>
          <p:cNvSpPr/>
          <p:nvPr/>
        </p:nvSpPr>
        <p:spPr>
          <a:xfrm>
            <a:off x="793790" y="7062668"/>
            <a:ext cx="7556421" cy="261223"/>
          </a:xfrm>
          <a:prstGeom prst="rect">
            <a:avLst/>
          </a:prstGeom>
          <a:noFill/>
          <a:ln/>
        </p:spPr>
        <p:txBody>
          <a:bodyPr wrap="none" lIns="0" tIns="0" rIns="0" bIns="0" rtlCol="0" anchor="t"/>
          <a:lstStyle/>
          <a:p>
            <a:pPr marL="0" indent="0" algn="l">
              <a:lnSpc>
                <a:spcPts val="2050"/>
              </a:lnSpc>
              <a:buNone/>
            </a:pPr>
            <a:r>
              <a:rPr lang="en-US" sz="1400" dirty="0">
                <a:solidFill>
                  <a:srgbClr val="5B6E8C"/>
                </a:solidFill>
                <a:latin typeface="Manrope" pitchFamily="34" charset="0"/>
                <a:ea typeface="Manrope" pitchFamily="34" charset="-122"/>
                <a:cs typeface="Manrope" pitchFamily="34" charset="-120"/>
              </a:rPr>
              <a:t>Ghost load spikes and threshold breaches trigger instant notifications for rapid response</a:t>
            </a:r>
            <a:endParaRPr lang="en-US" sz="1400" dirty="0"/>
          </a:p>
        </p:txBody>
      </p:sp>
    </p:spTree>
    <p:extLst>
      <p:ext uri="{BB962C8B-B14F-4D97-AF65-F5344CB8AC3E}">
        <p14:creationId xmlns:p14="http://schemas.microsoft.com/office/powerpoint/2010/main" val="68024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C71D907-4CC8-6A69-B60F-0412AA1CAD73}"/>
              </a:ext>
            </a:extLst>
          </p:cNvPr>
          <p:cNvPicPr>
            <a:picLocks noChangeAspect="1"/>
          </p:cNvPicPr>
          <p:nvPr/>
        </p:nvPicPr>
        <p:blipFill>
          <a:blip r:embed="rId2"/>
          <a:stretch>
            <a:fillRect/>
          </a:stretch>
        </p:blipFill>
        <p:spPr>
          <a:xfrm>
            <a:off x="1288899" y="286803"/>
            <a:ext cx="11551735" cy="7624142"/>
          </a:xfrm>
          <a:prstGeom prst="rect">
            <a:avLst/>
          </a:prstGeom>
          <a:noFill/>
        </p:spPr>
      </p:pic>
    </p:spTree>
    <p:extLst>
      <p:ext uri="{BB962C8B-B14F-4D97-AF65-F5344CB8AC3E}">
        <p14:creationId xmlns:p14="http://schemas.microsoft.com/office/powerpoint/2010/main" val="605236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3" name="Text 0"/>
          <p:cNvSpPr/>
          <p:nvPr/>
        </p:nvSpPr>
        <p:spPr>
          <a:xfrm>
            <a:off x="5135322" y="638056"/>
            <a:ext cx="5387102" cy="673418"/>
          </a:xfrm>
          <a:prstGeom prst="rect">
            <a:avLst/>
          </a:prstGeom>
          <a:noFill/>
          <a:ln/>
        </p:spPr>
        <p:txBody>
          <a:bodyPr wrap="none" lIns="0" tIns="0" rIns="0" bIns="0" rtlCol="0" anchor="t"/>
          <a:lstStyle/>
          <a:p>
            <a:pPr marL="0" indent="0" algn="l">
              <a:lnSpc>
                <a:spcPts val="5300"/>
              </a:lnSpc>
              <a:buNone/>
            </a:pPr>
            <a:r>
              <a:rPr lang="en-US" sz="4200" dirty="0">
                <a:solidFill>
                  <a:srgbClr val="5B6E8C"/>
                </a:solidFill>
                <a:latin typeface="Alexandria Medium" pitchFamily="34" charset="0"/>
                <a:ea typeface="Alexandria Medium" pitchFamily="34" charset="-122"/>
                <a:cs typeface="Alexandria Medium" pitchFamily="34" charset="-120"/>
              </a:rPr>
              <a:t>The Big Problem</a:t>
            </a:r>
            <a:endParaRPr lang="en-US" sz="4200" dirty="0"/>
          </a:p>
        </p:txBody>
      </p:sp>
      <p:sp>
        <p:nvSpPr>
          <p:cNvPr id="4" name="Text 1"/>
          <p:cNvSpPr/>
          <p:nvPr/>
        </p:nvSpPr>
        <p:spPr>
          <a:xfrm>
            <a:off x="3377662" y="2165444"/>
            <a:ext cx="2693551" cy="336590"/>
          </a:xfrm>
          <a:prstGeom prst="rect">
            <a:avLst/>
          </a:prstGeom>
          <a:noFill/>
          <a:ln/>
        </p:spPr>
        <p:txBody>
          <a:bodyPr wrap="none" lIns="0" tIns="0" rIns="0" bIns="0" rtlCol="0" anchor="t"/>
          <a:lstStyle/>
          <a:p>
            <a:pPr marL="0" indent="0" algn="l">
              <a:lnSpc>
                <a:spcPts val="2650"/>
              </a:lnSpc>
              <a:buNone/>
            </a:pPr>
            <a:r>
              <a:rPr lang="en-US" sz="2100" dirty="0">
                <a:solidFill>
                  <a:srgbClr val="5B6E8C"/>
                </a:solidFill>
                <a:latin typeface="Alexandria Medium" pitchFamily="34" charset="0"/>
                <a:ea typeface="Alexandria Medium" pitchFamily="34" charset="-122"/>
                <a:cs typeface="Alexandria Medium" pitchFamily="34" charset="-120"/>
              </a:rPr>
              <a:t>Current State</a:t>
            </a:r>
            <a:endParaRPr lang="en-US" sz="2100" dirty="0"/>
          </a:p>
        </p:txBody>
      </p:sp>
      <p:sp>
        <p:nvSpPr>
          <p:cNvPr id="5" name="Text 2"/>
          <p:cNvSpPr/>
          <p:nvPr/>
        </p:nvSpPr>
        <p:spPr>
          <a:xfrm>
            <a:off x="3377662" y="2706702"/>
            <a:ext cx="3515320" cy="3361134"/>
          </a:xfrm>
          <a:prstGeom prst="rect">
            <a:avLst/>
          </a:prstGeom>
          <a:noFill/>
          <a:ln/>
        </p:spPr>
        <p:txBody>
          <a:bodyPr wrap="square" lIns="0" tIns="0" rIns="0" bIns="0" rtlCol="0" anchor="t"/>
          <a:lstStyle/>
          <a:p>
            <a:pPr marL="0" indent="0" algn="l">
              <a:lnSpc>
                <a:spcPts val="2600"/>
              </a:lnSpc>
              <a:buNone/>
            </a:pPr>
            <a:r>
              <a:rPr lang="en-US" sz="1650" dirty="0">
                <a:solidFill>
                  <a:srgbClr val="5B6E8C"/>
                </a:solidFill>
                <a:latin typeface="Manrope" pitchFamily="34" charset="0"/>
                <a:ea typeface="Manrope" pitchFamily="34" charset="-122"/>
                <a:cs typeface="Manrope" pitchFamily="34" charset="-120"/>
              </a:rPr>
              <a:t>Most industries rely on manual, fragmented systems to monitor energy consumption. Legacy approaches operate in silos, with uncorrelated data from production units, supply chains, and auxiliary systems. Traditional manual monitoring methods are prone to errors, lack real-time capability, and consume significant human effort.</a:t>
            </a:r>
            <a:endParaRPr lang="en-US" sz="1650" dirty="0"/>
          </a:p>
        </p:txBody>
      </p:sp>
      <p:sp>
        <p:nvSpPr>
          <p:cNvPr id="6" name="Text 3"/>
          <p:cNvSpPr/>
          <p:nvPr/>
        </p:nvSpPr>
        <p:spPr>
          <a:xfrm>
            <a:off x="7426382" y="2165444"/>
            <a:ext cx="2693551" cy="336590"/>
          </a:xfrm>
          <a:prstGeom prst="rect">
            <a:avLst/>
          </a:prstGeom>
          <a:noFill/>
          <a:ln/>
        </p:spPr>
        <p:txBody>
          <a:bodyPr wrap="none" lIns="0" tIns="0" rIns="0" bIns="0" rtlCol="0" anchor="t"/>
          <a:lstStyle/>
          <a:p>
            <a:pPr marL="0" indent="0" algn="l">
              <a:lnSpc>
                <a:spcPts val="2650"/>
              </a:lnSpc>
              <a:buNone/>
            </a:pPr>
            <a:r>
              <a:rPr lang="en-US" sz="2100" dirty="0">
                <a:solidFill>
                  <a:srgbClr val="5B6E8C"/>
                </a:solidFill>
                <a:latin typeface="Alexandria Medium" pitchFamily="34" charset="0"/>
                <a:ea typeface="Alexandria Medium" pitchFamily="34" charset="-122"/>
                <a:cs typeface="Alexandria Medium" pitchFamily="34" charset="-120"/>
              </a:rPr>
              <a:t>Consequences</a:t>
            </a:r>
            <a:endParaRPr lang="en-US" sz="2100" dirty="0"/>
          </a:p>
        </p:txBody>
      </p:sp>
      <p:sp>
        <p:nvSpPr>
          <p:cNvPr id="7" name="Text 4"/>
          <p:cNvSpPr/>
          <p:nvPr/>
        </p:nvSpPr>
        <p:spPr>
          <a:xfrm>
            <a:off x="7426381" y="2706702"/>
            <a:ext cx="4259927" cy="4369475"/>
          </a:xfrm>
          <a:prstGeom prst="rect">
            <a:avLst/>
          </a:prstGeom>
          <a:noFill/>
          <a:ln/>
        </p:spPr>
        <p:txBody>
          <a:bodyPr wrap="square" lIns="0" tIns="0" rIns="0" bIns="0" rtlCol="0" anchor="t"/>
          <a:lstStyle/>
          <a:p>
            <a:pPr marL="0" indent="0" algn="l">
              <a:lnSpc>
                <a:spcPts val="2600"/>
              </a:lnSpc>
              <a:buNone/>
            </a:pPr>
            <a:r>
              <a:rPr lang="en-US" sz="1650" dirty="0">
                <a:solidFill>
                  <a:srgbClr val="5B6E8C"/>
                </a:solidFill>
                <a:latin typeface="Manrope" pitchFamily="34" charset="0"/>
                <a:ea typeface="Manrope" pitchFamily="34" charset="-122"/>
                <a:cs typeface="Manrope" pitchFamily="34" charset="-120"/>
              </a:rPr>
              <a:t>Limited transparency, data inaccuracies, and reporting delays. Industries expend considerable effort compiling outdated data, hindering dynamic response to energy demands or sustainability targets. Without comprehensive and real-time visibility into energy use, it becomes impossible to identify inefficiencies, optimize resource utilization, or make informed decisions that support sustainability commitments.</a:t>
            </a:r>
            <a:endParaRPr lang="en-US" sz="16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6E29E1-3770-ADD9-E48D-CBF474525FAC}"/>
              </a:ext>
            </a:extLst>
          </p:cNvPr>
          <p:cNvSpPr>
            <a:spLocks noChangeArrowheads="1"/>
          </p:cNvSpPr>
          <p:nvPr/>
        </p:nvSpPr>
        <p:spPr bwMode="auto">
          <a:xfrm>
            <a:off x="589844" y="4194175"/>
            <a:ext cx="14630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Figure 6: Energy From Solar and Grid</a:t>
            </a:r>
            <a:endParaRPr kumimoji="0" lang="en-US" altLang="en-US" sz="7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t>
            </a:r>
            <a:r>
              <a:rPr kumimoji="0" lang="en-US" altLang="en-US" sz="22800" b="0" i="0" u="none" strike="noStrike" cap="none" normalizeH="0" baseline="0">
                <a:ln>
                  <a:noFill/>
                </a:ln>
                <a:solidFill>
                  <a:schemeClr val="tx1"/>
                </a:solidFill>
                <a:effectLst/>
                <a:latin typeface="Arial" panose="020B0604020202020204" pitchFamily="34" charset="0"/>
              </a:rPr>
              <a:t>         </a:t>
            </a:r>
            <a:r>
              <a:rPr kumimoji="0" lang="en-US" altLang="en-US" sz="1800" b="0" i="0" u="none" strike="noStrike" cap="none" normalizeH="0" baseline="0">
                <a:ln>
                  <a:noFill/>
                </a:ln>
                <a:solidFill>
                  <a:schemeClr val="tx1"/>
                </a:solidFill>
                <a:effectLst/>
                <a:latin typeface="Arial" panose="020B0604020202020204" pitchFamily="34" charset="0"/>
              </a:rPr>
              <a:t> </a:t>
            </a:r>
          </a:p>
        </p:txBody>
      </p:sp>
      <p:pic>
        <p:nvPicPr>
          <p:cNvPr id="9218" name="Picture 2">
            <a:extLst>
              <a:ext uri="{FF2B5EF4-FFF2-40B4-BE49-F238E27FC236}">
                <a16:creationId xmlns:a16="http://schemas.microsoft.com/office/drawing/2014/main" id="{BF2E5D09-7105-14A8-C4A8-28384A7CF8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355" y="2014361"/>
            <a:ext cx="6953250" cy="3619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DAC56DC-08CB-B129-24FB-DAF37EAD8483}"/>
              </a:ext>
            </a:extLst>
          </p:cNvPr>
          <p:cNvSpPr txBox="1"/>
          <p:nvPr/>
        </p:nvSpPr>
        <p:spPr>
          <a:xfrm>
            <a:off x="716844" y="1011524"/>
            <a:ext cx="5915377" cy="923330"/>
          </a:xfrm>
          <a:prstGeom prst="rect">
            <a:avLst/>
          </a:prstGeom>
          <a:noFill/>
        </p:spPr>
        <p:txBody>
          <a:bodyPr wrap="square">
            <a:spAutoFit/>
          </a:bodyPr>
          <a:lstStyle/>
          <a:p>
            <a:pPr algn="ctr" rtl="0">
              <a:buNone/>
            </a:pPr>
            <a:r>
              <a:rPr lang="en-US" sz="1800" b="0" i="0" u="none" strike="noStrike">
                <a:solidFill>
                  <a:srgbClr val="000000"/>
                </a:solidFill>
                <a:effectLst/>
                <a:latin typeface="Times New Roman" panose="02020603050405020304" pitchFamily="18" charset="0"/>
              </a:rPr>
              <a:t>Figure 6: Energy From Solar and Grid</a:t>
            </a:r>
            <a:endParaRPr lang="en-US" b="0">
              <a:effectLst/>
            </a:endParaRPr>
          </a:p>
          <a:p>
            <a:pPr>
              <a:buNone/>
            </a:pPr>
            <a:br>
              <a:rPr lang="en-US"/>
            </a:br>
            <a:endParaRPr lang="en-US" dirty="0"/>
          </a:p>
        </p:txBody>
      </p:sp>
      <p:sp>
        <p:nvSpPr>
          <p:cNvPr id="6" name="TextBox 5">
            <a:extLst>
              <a:ext uri="{FF2B5EF4-FFF2-40B4-BE49-F238E27FC236}">
                <a16:creationId xmlns:a16="http://schemas.microsoft.com/office/drawing/2014/main" id="{88D021F6-DACA-35AA-3CB3-96D51797BC39}"/>
              </a:ext>
            </a:extLst>
          </p:cNvPr>
          <p:cNvSpPr txBox="1"/>
          <p:nvPr/>
        </p:nvSpPr>
        <p:spPr>
          <a:xfrm>
            <a:off x="9403645" y="2285989"/>
            <a:ext cx="3849510" cy="923330"/>
          </a:xfrm>
          <a:prstGeom prst="rect">
            <a:avLst/>
          </a:prstGeom>
          <a:noFill/>
        </p:spPr>
        <p:txBody>
          <a:bodyPr wrap="square">
            <a:spAutoFit/>
          </a:bodyPr>
          <a:lstStyle/>
          <a:p>
            <a:pPr algn="ctr" rtl="0">
              <a:buNone/>
            </a:pPr>
            <a:r>
              <a:rPr lang="en-US" sz="1800" b="0" i="0" u="none" strike="noStrike" dirty="0">
                <a:solidFill>
                  <a:srgbClr val="000000"/>
                </a:solidFill>
                <a:effectLst/>
                <a:latin typeface="Times New Roman" panose="02020603050405020304" pitchFamily="18" charset="0"/>
              </a:rPr>
              <a:t>Figure 7: Emission Result </a:t>
            </a:r>
            <a:endParaRPr lang="en-US" b="0" dirty="0">
              <a:effectLst/>
            </a:endParaRPr>
          </a:p>
          <a:p>
            <a:pPr>
              <a:buNone/>
            </a:pPr>
            <a:br>
              <a:rPr lang="en-US" dirty="0"/>
            </a:br>
            <a:endParaRPr lang="en-US" dirty="0"/>
          </a:p>
        </p:txBody>
      </p:sp>
      <p:pic>
        <p:nvPicPr>
          <p:cNvPr id="9220" name="Picture 4">
            <a:extLst>
              <a:ext uri="{FF2B5EF4-FFF2-40B4-BE49-F238E27FC236}">
                <a16:creationId xmlns:a16="http://schemas.microsoft.com/office/drawing/2014/main" id="{44D04DE7-AE8A-7A19-D7B0-FA58E8381E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844" y="6323949"/>
            <a:ext cx="13597419" cy="1324923"/>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8B7E92BE-DA75-CD41-F465-763C6E2498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18902" y="3824111"/>
            <a:ext cx="4714875" cy="135255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FC20FF7-1EC5-158C-02FE-6AE91C951116}"/>
              </a:ext>
            </a:extLst>
          </p:cNvPr>
          <p:cNvSpPr txBox="1"/>
          <p:nvPr/>
        </p:nvSpPr>
        <p:spPr>
          <a:xfrm>
            <a:off x="6028267" y="562570"/>
            <a:ext cx="7608710" cy="923330"/>
          </a:xfrm>
          <a:prstGeom prst="rect">
            <a:avLst/>
          </a:prstGeom>
          <a:noFill/>
        </p:spPr>
        <p:txBody>
          <a:bodyPr wrap="square">
            <a:spAutoFit/>
          </a:bodyPr>
          <a:lstStyle/>
          <a:p>
            <a:pPr algn="ctr" rtl="0">
              <a:buNone/>
            </a:pPr>
            <a:r>
              <a:rPr lang="en-US" sz="1800" b="1" i="0" u="none" strike="noStrike">
                <a:solidFill>
                  <a:srgbClr val="1A9988"/>
                </a:solidFill>
                <a:effectLst/>
                <a:latin typeface="Calibri" panose="020F0502020204030204" pitchFamily="34" charset="0"/>
              </a:rPr>
              <a:t>19. Sustainability Impact</a:t>
            </a:r>
            <a:endParaRPr lang="en-US" b="0">
              <a:effectLst/>
            </a:endParaRPr>
          </a:p>
          <a:p>
            <a:pPr>
              <a:buNone/>
            </a:pPr>
            <a:br>
              <a:rPr lang="en-US"/>
            </a:br>
            <a:endParaRPr lang="en-US" dirty="0"/>
          </a:p>
        </p:txBody>
      </p:sp>
      <p:sp>
        <p:nvSpPr>
          <p:cNvPr id="10" name="TextBox 9">
            <a:extLst>
              <a:ext uri="{FF2B5EF4-FFF2-40B4-BE49-F238E27FC236}">
                <a16:creationId xmlns:a16="http://schemas.microsoft.com/office/drawing/2014/main" id="{90E2A84E-252F-EA8F-3CB7-AD8BDDB3A866}"/>
              </a:ext>
            </a:extLst>
          </p:cNvPr>
          <p:cNvSpPr txBox="1"/>
          <p:nvPr/>
        </p:nvSpPr>
        <p:spPr>
          <a:xfrm>
            <a:off x="8519758" y="1162669"/>
            <a:ext cx="3128079" cy="723275"/>
          </a:xfrm>
          <a:prstGeom prst="rect">
            <a:avLst/>
          </a:prstGeom>
          <a:noFill/>
        </p:spPr>
        <p:txBody>
          <a:bodyPr wrap="square">
            <a:spAutoFit/>
          </a:bodyPr>
          <a:lstStyle/>
          <a:p>
            <a:pPr rtl="0" fontAlgn="base">
              <a:buFont typeface="Arial" panose="020B0604020202020204" pitchFamily="34" charset="0"/>
              <a:buChar char="•"/>
            </a:pPr>
            <a:r>
              <a:rPr lang="en-US" sz="1800" b="0" i="0" u="none" strike="noStrike" dirty="0">
                <a:solidFill>
                  <a:srgbClr val="1A9988"/>
                </a:solidFill>
                <a:effectLst/>
                <a:latin typeface="Calibri" panose="020F0502020204030204" pitchFamily="34" charset="0"/>
              </a:rPr>
              <a:t>CO₂ avoided</a:t>
            </a:r>
            <a:endParaRPr lang="en-US" sz="1800" b="0" i="0" u="none" strike="noStrike" dirty="0">
              <a:solidFill>
                <a:srgbClr val="1A9988"/>
              </a:solidFill>
              <a:effectLst/>
              <a:latin typeface="Lato" panose="020F0502020204030203" pitchFamily="34" charset="0"/>
            </a:endParaRPr>
          </a:p>
          <a:p>
            <a:pPr rtl="0" fontAlgn="base">
              <a:spcBef>
                <a:spcPts val="640"/>
              </a:spcBef>
              <a:spcAft>
                <a:spcPts val="1200"/>
              </a:spcAft>
              <a:buFont typeface="Arial" panose="020B0604020202020204" pitchFamily="34" charset="0"/>
              <a:buChar char="•"/>
            </a:pPr>
            <a:r>
              <a:rPr lang="en-US" sz="1800" b="0" i="0" u="none" strike="noStrike" dirty="0">
                <a:solidFill>
                  <a:srgbClr val="1A9988"/>
                </a:solidFill>
                <a:effectLst/>
                <a:latin typeface="Calibri" panose="020F0502020204030204" pitchFamily="34" charset="0"/>
              </a:rPr>
              <a:t>SDG 12</a:t>
            </a:r>
            <a:endParaRPr lang="en-US" sz="1800" b="0" i="0" u="none" strike="noStrike" dirty="0">
              <a:solidFill>
                <a:srgbClr val="1A9988"/>
              </a:solidFill>
              <a:effectLst/>
              <a:latin typeface="Lato" panose="020F0502020204030203" pitchFamily="34" charset="0"/>
            </a:endParaRPr>
          </a:p>
        </p:txBody>
      </p:sp>
    </p:spTree>
    <p:extLst>
      <p:ext uri="{BB962C8B-B14F-4D97-AF65-F5344CB8AC3E}">
        <p14:creationId xmlns:p14="http://schemas.microsoft.com/office/powerpoint/2010/main" val="1403361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3123AD34-C8C8-DB93-F153-8F8D9500D5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643" y="1327203"/>
            <a:ext cx="6767336" cy="627021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2521B74-5D1D-D6EC-0D30-7828F705CA24}"/>
              </a:ext>
            </a:extLst>
          </p:cNvPr>
          <p:cNvSpPr txBox="1"/>
          <p:nvPr/>
        </p:nvSpPr>
        <p:spPr>
          <a:xfrm>
            <a:off x="90311" y="403873"/>
            <a:ext cx="7315200" cy="923330"/>
          </a:xfrm>
          <a:prstGeom prst="rect">
            <a:avLst/>
          </a:prstGeom>
          <a:noFill/>
        </p:spPr>
        <p:txBody>
          <a:bodyPr wrap="square">
            <a:spAutoFit/>
          </a:bodyPr>
          <a:lstStyle/>
          <a:p>
            <a:r>
              <a:rPr lang="en-US"/>
              <a:t>Figure 8: Solar energy Graphs</a:t>
            </a:r>
          </a:p>
          <a:p>
            <a:br>
              <a:rPr lang="en-US"/>
            </a:br>
            <a:endParaRPr lang="en-US" dirty="0"/>
          </a:p>
        </p:txBody>
      </p:sp>
      <p:pic>
        <p:nvPicPr>
          <p:cNvPr id="10244" name="Picture 4">
            <a:extLst>
              <a:ext uri="{FF2B5EF4-FFF2-40B4-BE49-F238E27FC236}">
                <a16:creationId xmlns:a16="http://schemas.microsoft.com/office/drawing/2014/main" id="{692F4933-55D7-CBE1-7B49-1B0F88413E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3916" y="3386667"/>
            <a:ext cx="6551561" cy="387208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AB63FE3-68E6-04FF-AB13-6888FD40598F}"/>
              </a:ext>
            </a:extLst>
          </p:cNvPr>
          <p:cNvSpPr txBox="1"/>
          <p:nvPr/>
        </p:nvSpPr>
        <p:spPr>
          <a:xfrm>
            <a:off x="8681155" y="865538"/>
            <a:ext cx="4888089" cy="923330"/>
          </a:xfrm>
          <a:prstGeom prst="rect">
            <a:avLst/>
          </a:prstGeom>
          <a:noFill/>
        </p:spPr>
        <p:txBody>
          <a:bodyPr wrap="square">
            <a:spAutoFit/>
          </a:bodyPr>
          <a:lstStyle/>
          <a:p>
            <a:pPr algn="ctr" rtl="0">
              <a:buNone/>
            </a:pPr>
            <a:r>
              <a:rPr lang="en-US" sz="1800" b="0" i="0" u="none" strike="noStrike" dirty="0">
                <a:solidFill>
                  <a:srgbClr val="000000"/>
                </a:solidFill>
                <a:effectLst/>
                <a:latin typeface="Times New Roman" panose="02020603050405020304" pitchFamily="18" charset="0"/>
              </a:rPr>
              <a:t>Figure 9: Solar Generation Trend </a:t>
            </a:r>
            <a:endParaRPr lang="en-US" b="0" dirty="0">
              <a:effectLst/>
            </a:endParaRPr>
          </a:p>
          <a:p>
            <a:pPr>
              <a:buNone/>
            </a:pPr>
            <a:br>
              <a:rPr lang="en-US" dirty="0"/>
            </a:br>
            <a:endParaRPr lang="en-US" dirty="0"/>
          </a:p>
        </p:txBody>
      </p:sp>
    </p:spTree>
    <p:extLst>
      <p:ext uri="{BB962C8B-B14F-4D97-AF65-F5344CB8AC3E}">
        <p14:creationId xmlns:p14="http://schemas.microsoft.com/office/powerpoint/2010/main" val="42592790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DF7F0DF6-6CBF-1B6B-1A27-0E7D908A9F09}"/>
              </a:ext>
            </a:extLst>
          </p:cNvPr>
          <p:cNvSpPr/>
          <p:nvPr/>
        </p:nvSpPr>
        <p:spPr>
          <a:xfrm>
            <a:off x="793790" y="866775"/>
            <a:ext cx="7540466" cy="602456"/>
          </a:xfrm>
          <a:prstGeom prst="rect">
            <a:avLst/>
          </a:prstGeom>
          <a:noFill/>
          <a:ln/>
        </p:spPr>
        <p:txBody>
          <a:bodyPr wrap="none" lIns="0" tIns="0" rIns="0" bIns="0" rtlCol="0" anchor="t"/>
          <a:lstStyle/>
          <a:p>
            <a:pPr marL="0" indent="0" algn="l">
              <a:lnSpc>
                <a:spcPts val="4700"/>
              </a:lnSpc>
              <a:buNone/>
            </a:pPr>
            <a:r>
              <a:rPr lang="en-US" sz="3750" dirty="0">
                <a:solidFill>
                  <a:srgbClr val="5B6E8C"/>
                </a:solidFill>
                <a:latin typeface="Alexandria Medium" pitchFamily="34" charset="0"/>
                <a:ea typeface="Alexandria Medium" pitchFamily="34" charset="-122"/>
                <a:cs typeface="Alexandria Medium" pitchFamily="34" charset="-120"/>
              </a:rPr>
              <a:t>Performance Metrics Summary</a:t>
            </a:r>
            <a:endParaRPr lang="en-US" sz="3750" dirty="0"/>
          </a:p>
        </p:txBody>
      </p:sp>
      <p:sp>
        <p:nvSpPr>
          <p:cNvPr id="3" name="Text 1">
            <a:extLst>
              <a:ext uri="{FF2B5EF4-FFF2-40B4-BE49-F238E27FC236}">
                <a16:creationId xmlns:a16="http://schemas.microsoft.com/office/drawing/2014/main" id="{57C72868-AB8D-099B-33B2-8C4016912A98}"/>
              </a:ext>
            </a:extLst>
          </p:cNvPr>
          <p:cNvSpPr/>
          <p:nvPr/>
        </p:nvSpPr>
        <p:spPr>
          <a:xfrm>
            <a:off x="516699" y="2593527"/>
            <a:ext cx="13042821" cy="285274"/>
          </a:xfrm>
          <a:prstGeom prst="rect">
            <a:avLst/>
          </a:prstGeom>
          <a:noFill/>
          <a:ln/>
        </p:spPr>
        <p:txBody>
          <a:bodyPr wrap="none" lIns="0" tIns="0" rIns="0" bIns="0" rtlCol="0" anchor="t"/>
          <a:lstStyle/>
          <a:p>
            <a:pPr marL="0" indent="0" algn="l">
              <a:lnSpc>
                <a:spcPts val="2200"/>
              </a:lnSpc>
              <a:buNone/>
            </a:pPr>
            <a:r>
              <a:rPr lang="en-US" sz="1500" dirty="0">
                <a:solidFill>
                  <a:srgbClr val="5B6E8C"/>
                </a:solidFill>
                <a:latin typeface="Manrope" pitchFamily="34" charset="0"/>
                <a:ea typeface="Manrope" pitchFamily="34" charset="-122"/>
                <a:cs typeface="Manrope" pitchFamily="34" charset="-120"/>
              </a:rPr>
              <a:t>Across the full 14-day industrial pilot, the AIEX Hybrid EMS delivered on every key performance benchmark — confirming production-grade readiness.</a:t>
            </a:r>
            <a:endParaRPr lang="en-US" sz="1500" dirty="0"/>
          </a:p>
        </p:txBody>
      </p:sp>
      <p:sp>
        <p:nvSpPr>
          <p:cNvPr id="4" name="Text 2">
            <a:extLst>
              <a:ext uri="{FF2B5EF4-FFF2-40B4-BE49-F238E27FC236}">
                <a16:creationId xmlns:a16="http://schemas.microsoft.com/office/drawing/2014/main" id="{AF3D93B7-0BB1-CD08-2FC6-476E270E60CC}"/>
              </a:ext>
            </a:extLst>
          </p:cNvPr>
          <p:cNvSpPr/>
          <p:nvPr/>
        </p:nvSpPr>
        <p:spPr>
          <a:xfrm>
            <a:off x="998068" y="3159431"/>
            <a:ext cx="5456158" cy="636151"/>
          </a:xfrm>
          <a:prstGeom prst="rect">
            <a:avLst/>
          </a:prstGeom>
          <a:noFill/>
          <a:ln/>
        </p:spPr>
        <p:txBody>
          <a:bodyPr wrap="none" lIns="0" tIns="0" rIns="0" bIns="0" rtlCol="0" anchor="t"/>
          <a:lstStyle/>
          <a:p>
            <a:pPr marL="0" indent="0" algn="ctr">
              <a:lnSpc>
                <a:spcPts val="5000"/>
              </a:lnSpc>
              <a:buNone/>
            </a:pPr>
            <a:r>
              <a:rPr lang="en-US" sz="5000" dirty="0">
                <a:solidFill>
                  <a:srgbClr val="5B6E8C"/>
                </a:solidFill>
                <a:latin typeface="Alexandria Medium" pitchFamily="34" charset="0"/>
                <a:ea typeface="Alexandria Medium" pitchFamily="34" charset="-122"/>
                <a:cs typeface="Alexandria Medium" pitchFamily="34" charset="-120"/>
              </a:rPr>
              <a:t>&lt;2s</a:t>
            </a:r>
            <a:endParaRPr lang="en-US" sz="5000" dirty="0"/>
          </a:p>
        </p:txBody>
      </p:sp>
      <p:sp>
        <p:nvSpPr>
          <p:cNvPr id="5" name="Text 3">
            <a:extLst>
              <a:ext uri="{FF2B5EF4-FFF2-40B4-BE49-F238E27FC236}">
                <a16:creationId xmlns:a16="http://schemas.microsoft.com/office/drawing/2014/main" id="{B1E4CE7F-2F99-F240-3CEE-7CF3E860CC4F}"/>
              </a:ext>
            </a:extLst>
          </p:cNvPr>
          <p:cNvSpPr/>
          <p:nvPr/>
        </p:nvSpPr>
        <p:spPr>
          <a:xfrm>
            <a:off x="2521235" y="4014776"/>
            <a:ext cx="2409944" cy="301228"/>
          </a:xfrm>
          <a:prstGeom prst="rect">
            <a:avLst/>
          </a:prstGeom>
          <a:noFill/>
          <a:ln/>
        </p:spPr>
        <p:txBody>
          <a:bodyPr wrap="none" lIns="0" tIns="0" rIns="0" bIns="0" rtlCol="0" anchor="t"/>
          <a:lstStyle/>
          <a:p>
            <a:pPr marL="0" indent="0" algn="ctr">
              <a:lnSpc>
                <a:spcPts val="2350"/>
              </a:lnSpc>
              <a:buNone/>
            </a:pPr>
            <a:r>
              <a:rPr lang="en-US" sz="1850" dirty="0">
                <a:solidFill>
                  <a:srgbClr val="5B6E8C"/>
                </a:solidFill>
                <a:latin typeface="Alexandria Medium" pitchFamily="34" charset="0"/>
                <a:ea typeface="Alexandria Medium" pitchFamily="34" charset="-122"/>
                <a:cs typeface="Alexandria Medium" pitchFamily="34" charset="-120"/>
              </a:rPr>
              <a:t>End-to-End Latency</a:t>
            </a:r>
            <a:endParaRPr lang="en-US" sz="1850" dirty="0"/>
          </a:p>
        </p:txBody>
      </p:sp>
      <p:sp>
        <p:nvSpPr>
          <p:cNvPr id="6" name="Text 4">
            <a:extLst>
              <a:ext uri="{FF2B5EF4-FFF2-40B4-BE49-F238E27FC236}">
                <a16:creationId xmlns:a16="http://schemas.microsoft.com/office/drawing/2014/main" id="{B79F9975-B498-9D88-7385-495D02432E77}"/>
              </a:ext>
            </a:extLst>
          </p:cNvPr>
          <p:cNvSpPr/>
          <p:nvPr/>
        </p:nvSpPr>
        <p:spPr>
          <a:xfrm>
            <a:off x="516699" y="4414231"/>
            <a:ext cx="6419017" cy="570548"/>
          </a:xfrm>
          <a:prstGeom prst="rect">
            <a:avLst/>
          </a:prstGeom>
          <a:noFill/>
          <a:ln/>
        </p:spPr>
        <p:txBody>
          <a:bodyPr wrap="square" lIns="0" tIns="0" rIns="0" bIns="0" rtlCol="0" anchor="t"/>
          <a:lstStyle/>
          <a:p>
            <a:pPr marL="0" indent="0" algn="ctr">
              <a:lnSpc>
                <a:spcPts val="2200"/>
              </a:lnSpc>
              <a:buNone/>
            </a:pPr>
            <a:r>
              <a:rPr lang="en-US" sz="1500" dirty="0">
                <a:solidFill>
                  <a:srgbClr val="5B6E8C"/>
                </a:solidFill>
                <a:latin typeface="Manrope" pitchFamily="34" charset="0"/>
                <a:ea typeface="Manrope" pitchFamily="34" charset="-122"/>
                <a:cs typeface="Manrope" pitchFamily="34" charset="-120"/>
              </a:rPr>
              <a:t>Sensor to dashboard in under 2 seconds, enabling real-time decision-making</a:t>
            </a:r>
            <a:endParaRPr lang="en-US" sz="1500" dirty="0"/>
          </a:p>
        </p:txBody>
      </p:sp>
      <p:sp>
        <p:nvSpPr>
          <p:cNvPr id="7" name="Text 5">
            <a:extLst>
              <a:ext uri="{FF2B5EF4-FFF2-40B4-BE49-F238E27FC236}">
                <a16:creationId xmlns:a16="http://schemas.microsoft.com/office/drawing/2014/main" id="{D96C35E9-FFE8-E853-F809-E30ADF170265}"/>
              </a:ext>
            </a:extLst>
          </p:cNvPr>
          <p:cNvSpPr/>
          <p:nvPr/>
        </p:nvSpPr>
        <p:spPr>
          <a:xfrm>
            <a:off x="7621872" y="3159431"/>
            <a:ext cx="5456158" cy="636151"/>
          </a:xfrm>
          <a:prstGeom prst="rect">
            <a:avLst/>
          </a:prstGeom>
          <a:noFill/>
          <a:ln/>
        </p:spPr>
        <p:txBody>
          <a:bodyPr wrap="none" lIns="0" tIns="0" rIns="0" bIns="0" rtlCol="0" anchor="t"/>
          <a:lstStyle/>
          <a:p>
            <a:pPr marL="0" indent="0" algn="ctr">
              <a:lnSpc>
                <a:spcPts val="5000"/>
              </a:lnSpc>
              <a:buNone/>
            </a:pPr>
            <a:r>
              <a:rPr lang="en-US" sz="5000" dirty="0">
                <a:solidFill>
                  <a:srgbClr val="5B6E8C"/>
                </a:solidFill>
                <a:latin typeface="Alexandria Medium" pitchFamily="34" charset="0"/>
                <a:ea typeface="Alexandria Medium" pitchFamily="34" charset="-122"/>
                <a:cs typeface="Alexandria Medium" pitchFamily="34" charset="-120"/>
              </a:rPr>
              <a:t>&lt;2%</a:t>
            </a:r>
            <a:endParaRPr lang="en-US" sz="5000" dirty="0"/>
          </a:p>
        </p:txBody>
      </p:sp>
      <p:sp>
        <p:nvSpPr>
          <p:cNvPr id="8" name="Text 6">
            <a:extLst>
              <a:ext uri="{FF2B5EF4-FFF2-40B4-BE49-F238E27FC236}">
                <a16:creationId xmlns:a16="http://schemas.microsoft.com/office/drawing/2014/main" id="{91AC53AC-360A-EC9A-C1FE-420B78BEB6E9}"/>
              </a:ext>
            </a:extLst>
          </p:cNvPr>
          <p:cNvSpPr/>
          <p:nvPr/>
        </p:nvSpPr>
        <p:spPr>
          <a:xfrm>
            <a:off x="9145039" y="4014776"/>
            <a:ext cx="2409944" cy="301228"/>
          </a:xfrm>
          <a:prstGeom prst="rect">
            <a:avLst/>
          </a:prstGeom>
          <a:noFill/>
          <a:ln/>
        </p:spPr>
        <p:txBody>
          <a:bodyPr wrap="none" lIns="0" tIns="0" rIns="0" bIns="0" rtlCol="0" anchor="t"/>
          <a:lstStyle/>
          <a:p>
            <a:pPr marL="0" indent="0" algn="ctr">
              <a:lnSpc>
                <a:spcPts val="2350"/>
              </a:lnSpc>
              <a:buNone/>
            </a:pPr>
            <a:r>
              <a:rPr lang="en-US" sz="1850" dirty="0">
                <a:solidFill>
                  <a:srgbClr val="5B6E8C"/>
                </a:solidFill>
                <a:latin typeface="Alexandria Medium" pitchFamily="34" charset="0"/>
                <a:ea typeface="Alexandria Medium" pitchFamily="34" charset="-122"/>
                <a:cs typeface="Alexandria Medium" pitchFamily="34" charset="-120"/>
              </a:rPr>
              <a:t>Measurement Error</a:t>
            </a:r>
            <a:endParaRPr lang="en-US" sz="1850" dirty="0"/>
          </a:p>
        </p:txBody>
      </p:sp>
      <p:sp>
        <p:nvSpPr>
          <p:cNvPr id="9" name="Text 7">
            <a:extLst>
              <a:ext uri="{FF2B5EF4-FFF2-40B4-BE49-F238E27FC236}">
                <a16:creationId xmlns:a16="http://schemas.microsoft.com/office/drawing/2014/main" id="{35572A6C-82E0-470E-911D-73D99CCB36EA}"/>
              </a:ext>
            </a:extLst>
          </p:cNvPr>
          <p:cNvSpPr/>
          <p:nvPr/>
        </p:nvSpPr>
        <p:spPr>
          <a:xfrm>
            <a:off x="7140503" y="4414231"/>
            <a:ext cx="6419017" cy="285274"/>
          </a:xfrm>
          <a:prstGeom prst="rect">
            <a:avLst/>
          </a:prstGeom>
          <a:noFill/>
          <a:ln/>
        </p:spPr>
        <p:txBody>
          <a:bodyPr wrap="none" lIns="0" tIns="0" rIns="0" bIns="0" rtlCol="0" anchor="t"/>
          <a:lstStyle/>
          <a:p>
            <a:pPr marL="0" indent="0" algn="ctr">
              <a:lnSpc>
                <a:spcPts val="2200"/>
              </a:lnSpc>
              <a:buNone/>
            </a:pPr>
            <a:r>
              <a:rPr lang="en-US" sz="1500" dirty="0">
                <a:solidFill>
                  <a:srgbClr val="5B6E8C"/>
                </a:solidFill>
                <a:latin typeface="Manrope" pitchFamily="34" charset="0"/>
                <a:ea typeface="Manrope" pitchFamily="34" charset="-122"/>
                <a:cs typeface="Manrope" pitchFamily="34" charset="-120"/>
              </a:rPr>
              <a:t>Sub-2% deviation validated against certified reference instruments</a:t>
            </a:r>
            <a:endParaRPr lang="en-US" sz="1500" dirty="0"/>
          </a:p>
        </p:txBody>
      </p:sp>
      <p:sp>
        <p:nvSpPr>
          <p:cNvPr id="10" name="Text 8">
            <a:extLst>
              <a:ext uri="{FF2B5EF4-FFF2-40B4-BE49-F238E27FC236}">
                <a16:creationId xmlns:a16="http://schemas.microsoft.com/office/drawing/2014/main" id="{37A11875-6291-0A6C-3FD8-69FFF0559212}"/>
              </a:ext>
            </a:extLst>
          </p:cNvPr>
          <p:cNvSpPr/>
          <p:nvPr/>
        </p:nvSpPr>
        <p:spPr>
          <a:xfrm>
            <a:off x="998068" y="5408760"/>
            <a:ext cx="5456158" cy="636151"/>
          </a:xfrm>
          <a:prstGeom prst="rect">
            <a:avLst/>
          </a:prstGeom>
          <a:noFill/>
          <a:ln/>
        </p:spPr>
        <p:txBody>
          <a:bodyPr wrap="none" lIns="0" tIns="0" rIns="0" bIns="0" rtlCol="0" anchor="t"/>
          <a:lstStyle/>
          <a:p>
            <a:pPr marL="0" indent="0" algn="ctr">
              <a:lnSpc>
                <a:spcPts val="5000"/>
              </a:lnSpc>
              <a:buNone/>
            </a:pPr>
            <a:r>
              <a:rPr lang="en-US" sz="5000" dirty="0">
                <a:solidFill>
                  <a:srgbClr val="5B6E8C"/>
                </a:solidFill>
                <a:latin typeface="Alexandria Medium" pitchFamily="34" charset="0"/>
                <a:ea typeface="Alexandria Medium" pitchFamily="34" charset="-122"/>
                <a:cs typeface="Alexandria Medium" pitchFamily="34" charset="-120"/>
              </a:rPr>
              <a:t>99%+</a:t>
            </a:r>
            <a:endParaRPr lang="en-US" sz="5000" dirty="0"/>
          </a:p>
        </p:txBody>
      </p:sp>
      <p:sp>
        <p:nvSpPr>
          <p:cNvPr id="11" name="Text 9">
            <a:extLst>
              <a:ext uri="{FF2B5EF4-FFF2-40B4-BE49-F238E27FC236}">
                <a16:creationId xmlns:a16="http://schemas.microsoft.com/office/drawing/2014/main" id="{899D6B9A-902E-1BF5-D2E9-0A6EEAA97231}"/>
              </a:ext>
            </a:extLst>
          </p:cNvPr>
          <p:cNvSpPr/>
          <p:nvPr/>
        </p:nvSpPr>
        <p:spPr>
          <a:xfrm>
            <a:off x="2521235" y="6264105"/>
            <a:ext cx="2409944" cy="301228"/>
          </a:xfrm>
          <a:prstGeom prst="rect">
            <a:avLst/>
          </a:prstGeom>
          <a:noFill/>
          <a:ln/>
        </p:spPr>
        <p:txBody>
          <a:bodyPr wrap="none" lIns="0" tIns="0" rIns="0" bIns="0" rtlCol="0" anchor="t"/>
          <a:lstStyle/>
          <a:p>
            <a:pPr marL="0" indent="0" algn="ctr">
              <a:lnSpc>
                <a:spcPts val="2350"/>
              </a:lnSpc>
              <a:buNone/>
            </a:pPr>
            <a:r>
              <a:rPr lang="en-US" sz="1850" dirty="0">
                <a:solidFill>
                  <a:srgbClr val="5B6E8C"/>
                </a:solidFill>
                <a:latin typeface="Alexandria Medium" pitchFamily="34" charset="0"/>
                <a:ea typeface="Alexandria Medium" pitchFamily="34" charset="-122"/>
                <a:cs typeface="Alexandria Medium" pitchFamily="34" charset="-120"/>
              </a:rPr>
              <a:t>System Uptime</a:t>
            </a:r>
            <a:endParaRPr lang="en-US" sz="1850" dirty="0"/>
          </a:p>
        </p:txBody>
      </p:sp>
      <p:sp>
        <p:nvSpPr>
          <p:cNvPr id="12" name="Text 10">
            <a:extLst>
              <a:ext uri="{FF2B5EF4-FFF2-40B4-BE49-F238E27FC236}">
                <a16:creationId xmlns:a16="http://schemas.microsoft.com/office/drawing/2014/main" id="{E11008B0-082C-AECC-084A-41CCC56E9A32}"/>
              </a:ext>
            </a:extLst>
          </p:cNvPr>
          <p:cNvSpPr/>
          <p:nvPr/>
        </p:nvSpPr>
        <p:spPr>
          <a:xfrm>
            <a:off x="516699" y="6663560"/>
            <a:ext cx="6419017" cy="285274"/>
          </a:xfrm>
          <a:prstGeom prst="rect">
            <a:avLst/>
          </a:prstGeom>
          <a:noFill/>
          <a:ln/>
        </p:spPr>
        <p:txBody>
          <a:bodyPr wrap="none" lIns="0" tIns="0" rIns="0" bIns="0" rtlCol="0" anchor="t"/>
          <a:lstStyle/>
          <a:p>
            <a:pPr marL="0" indent="0" algn="ctr">
              <a:lnSpc>
                <a:spcPts val="2200"/>
              </a:lnSpc>
              <a:buNone/>
            </a:pPr>
            <a:r>
              <a:rPr lang="en-US" sz="1500" dirty="0">
                <a:solidFill>
                  <a:srgbClr val="5B6E8C"/>
                </a:solidFill>
                <a:latin typeface="Manrope" pitchFamily="34" charset="0"/>
                <a:ea typeface="Manrope" pitchFamily="34" charset="-122"/>
                <a:cs typeface="Manrope" pitchFamily="34" charset="-120"/>
              </a:rPr>
              <a:t>High reliability over continuous 14-day uninterrupted deployment</a:t>
            </a:r>
            <a:endParaRPr lang="en-US" sz="1500" dirty="0"/>
          </a:p>
        </p:txBody>
      </p:sp>
      <p:sp>
        <p:nvSpPr>
          <p:cNvPr id="13" name="Text 11">
            <a:extLst>
              <a:ext uri="{FF2B5EF4-FFF2-40B4-BE49-F238E27FC236}">
                <a16:creationId xmlns:a16="http://schemas.microsoft.com/office/drawing/2014/main" id="{5357A885-C6BC-9DEF-876B-AAB39936D1F5}"/>
              </a:ext>
            </a:extLst>
          </p:cNvPr>
          <p:cNvSpPr/>
          <p:nvPr/>
        </p:nvSpPr>
        <p:spPr>
          <a:xfrm>
            <a:off x="7621872" y="5408760"/>
            <a:ext cx="5456158" cy="636151"/>
          </a:xfrm>
          <a:prstGeom prst="rect">
            <a:avLst/>
          </a:prstGeom>
          <a:noFill/>
          <a:ln/>
        </p:spPr>
        <p:txBody>
          <a:bodyPr wrap="none" lIns="0" tIns="0" rIns="0" bIns="0" rtlCol="0" anchor="t"/>
          <a:lstStyle/>
          <a:p>
            <a:pPr marL="0" indent="0" algn="ctr">
              <a:lnSpc>
                <a:spcPts val="5000"/>
              </a:lnSpc>
              <a:buNone/>
            </a:pPr>
            <a:r>
              <a:rPr lang="en-US" sz="5000" dirty="0">
                <a:solidFill>
                  <a:srgbClr val="5B6E8C"/>
                </a:solidFill>
                <a:latin typeface="Alexandria Medium" pitchFamily="34" charset="0"/>
                <a:ea typeface="Alexandria Medium" pitchFamily="34" charset="-122"/>
                <a:cs typeface="Alexandria Medium" pitchFamily="34" charset="-120"/>
              </a:rPr>
              <a:t>240K</a:t>
            </a:r>
            <a:endParaRPr lang="en-US" sz="5000" dirty="0"/>
          </a:p>
        </p:txBody>
      </p:sp>
      <p:sp>
        <p:nvSpPr>
          <p:cNvPr id="14" name="Text 12">
            <a:extLst>
              <a:ext uri="{FF2B5EF4-FFF2-40B4-BE49-F238E27FC236}">
                <a16:creationId xmlns:a16="http://schemas.microsoft.com/office/drawing/2014/main" id="{A61D5705-1FC2-0ABE-B323-656CED80F450}"/>
              </a:ext>
            </a:extLst>
          </p:cNvPr>
          <p:cNvSpPr/>
          <p:nvPr/>
        </p:nvSpPr>
        <p:spPr>
          <a:xfrm>
            <a:off x="9145039" y="6264105"/>
            <a:ext cx="2409944" cy="301228"/>
          </a:xfrm>
          <a:prstGeom prst="rect">
            <a:avLst/>
          </a:prstGeom>
          <a:noFill/>
          <a:ln/>
        </p:spPr>
        <p:txBody>
          <a:bodyPr wrap="none" lIns="0" tIns="0" rIns="0" bIns="0" rtlCol="0" anchor="t"/>
          <a:lstStyle/>
          <a:p>
            <a:pPr marL="0" indent="0" algn="ctr">
              <a:lnSpc>
                <a:spcPts val="2350"/>
              </a:lnSpc>
              <a:buNone/>
            </a:pPr>
            <a:r>
              <a:rPr lang="en-US" sz="1850" dirty="0">
                <a:solidFill>
                  <a:srgbClr val="5B6E8C"/>
                </a:solidFill>
                <a:latin typeface="Alexandria Medium" pitchFamily="34" charset="0"/>
                <a:ea typeface="Alexandria Medium" pitchFamily="34" charset="-122"/>
                <a:cs typeface="Alexandria Medium" pitchFamily="34" charset="-120"/>
              </a:rPr>
              <a:t>Data Points Logged</a:t>
            </a:r>
            <a:endParaRPr lang="en-US" sz="1850" dirty="0"/>
          </a:p>
        </p:txBody>
      </p:sp>
      <p:sp>
        <p:nvSpPr>
          <p:cNvPr id="15" name="Text 13">
            <a:extLst>
              <a:ext uri="{FF2B5EF4-FFF2-40B4-BE49-F238E27FC236}">
                <a16:creationId xmlns:a16="http://schemas.microsoft.com/office/drawing/2014/main" id="{5289C967-C4E0-A068-83CD-49835F9B91FB}"/>
              </a:ext>
            </a:extLst>
          </p:cNvPr>
          <p:cNvSpPr/>
          <p:nvPr/>
        </p:nvSpPr>
        <p:spPr>
          <a:xfrm>
            <a:off x="7140503" y="6663560"/>
            <a:ext cx="6419017" cy="285274"/>
          </a:xfrm>
          <a:prstGeom prst="rect">
            <a:avLst/>
          </a:prstGeom>
          <a:noFill/>
          <a:ln/>
        </p:spPr>
        <p:txBody>
          <a:bodyPr wrap="none" lIns="0" tIns="0" rIns="0" bIns="0" rtlCol="0" anchor="t"/>
          <a:lstStyle/>
          <a:p>
            <a:pPr marL="0" indent="0" algn="ctr">
              <a:lnSpc>
                <a:spcPts val="2200"/>
              </a:lnSpc>
              <a:buNone/>
            </a:pPr>
            <a:r>
              <a:rPr lang="en-US" sz="1500" dirty="0">
                <a:solidFill>
                  <a:srgbClr val="5B6E8C"/>
                </a:solidFill>
                <a:latin typeface="Manrope" pitchFamily="34" charset="0"/>
                <a:ea typeface="Manrope" pitchFamily="34" charset="-122"/>
                <a:cs typeface="Manrope" pitchFamily="34" charset="-120"/>
              </a:rPr>
              <a:t>Zero data gaps across all three monitored load circuits</a:t>
            </a:r>
            <a:endParaRPr lang="en-US" sz="1500" dirty="0"/>
          </a:p>
        </p:txBody>
      </p:sp>
      <p:sp>
        <p:nvSpPr>
          <p:cNvPr id="18" name="Text 15">
            <a:extLst>
              <a:ext uri="{FF2B5EF4-FFF2-40B4-BE49-F238E27FC236}">
                <a16:creationId xmlns:a16="http://schemas.microsoft.com/office/drawing/2014/main" id="{D6C91294-F0F5-C7EC-3768-9B789241FF78}"/>
              </a:ext>
            </a:extLst>
          </p:cNvPr>
          <p:cNvSpPr/>
          <p:nvPr/>
        </p:nvSpPr>
        <p:spPr>
          <a:xfrm>
            <a:off x="1143206" y="7345074"/>
            <a:ext cx="12223552" cy="570548"/>
          </a:xfrm>
          <a:prstGeom prst="rect">
            <a:avLst/>
          </a:prstGeom>
          <a:noFill/>
          <a:ln/>
        </p:spPr>
        <p:txBody>
          <a:bodyPr wrap="square" lIns="0" tIns="0" rIns="0" bIns="0" rtlCol="0" anchor="t"/>
          <a:lstStyle/>
          <a:p>
            <a:pPr marL="0" indent="0" algn="l">
              <a:lnSpc>
                <a:spcPts val="2200"/>
              </a:lnSpc>
              <a:buNone/>
            </a:pPr>
            <a:endParaRPr lang="en-US" sz="1500" dirty="0"/>
          </a:p>
        </p:txBody>
      </p:sp>
    </p:spTree>
    <p:extLst>
      <p:ext uri="{BB962C8B-B14F-4D97-AF65-F5344CB8AC3E}">
        <p14:creationId xmlns:p14="http://schemas.microsoft.com/office/powerpoint/2010/main" val="41673360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825DAA95-2B98-546F-BDC6-E5B9C1CB9F2A}"/>
              </a:ext>
            </a:extLst>
          </p:cNvPr>
          <p:cNvSpPr/>
          <p:nvPr/>
        </p:nvSpPr>
        <p:spPr>
          <a:xfrm>
            <a:off x="873681" y="1126957"/>
            <a:ext cx="5237202" cy="601504"/>
          </a:xfrm>
          <a:prstGeom prst="rect">
            <a:avLst/>
          </a:prstGeom>
          <a:noFill/>
          <a:ln/>
        </p:spPr>
        <p:txBody>
          <a:bodyPr wrap="none" lIns="0" tIns="0" rIns="0" bIns="0" rtlCol="0" anchor="t"/>
          <a:lstStyle/>
          <a:p>
            <a:pPr marL="0" indent="0" algn="l">
              <a:lnSpc>
                <a:spcPts val="4700"/>
              </a:lnSpc>
              <a:buNone/>
            </a:pPr>
            <a:r>
              <a:rPr lang="en-US" sz="3750" dirty="0">
                <a:solidFill>
                  <a:srgbClr val="5B6E8C"/>
                </a:solidFill>
                <a:latin typeface="Alexandria Medium" pitchFamily="34" charset="0"/>
                <a:ea typeface="Alexandria Medium" pitchFamily="34" charset="-122"/>
                <a:cs typeface="Alexandria Medium" pitchFamily="34" charset="-120"/>
              </a:rPr>
              <a:t>Conclusion &amp; Accuracy</a:t>
            </a:r>
            <a:endParaRPr lang="en-US" sz="3750" dirty="0"/>
          </a:p>
        </p:txBody>
      </p:sp>
      <p:sp>
        <p:nvSpPr>
          <p:cNvPr id="4" name="Text 1">
            <a:extLst>
              <a:ext uri="{FF2B5EF4-FFF2-40B4-BE49-F238E27FC236}">
                <a16:creationId xmlns:a16="http://schemas.microsoft.com/office/drawing/2014/main" id="{8F5EB3BE-45F3-DC22-4D01-D62CF2316EBE}"/>
              </a:ext>
            </a:extLst>
          </p:cNvPr>
          <p:cNvSpPr/>
          <p:nvPr/>
        </p:nvSpPr>
        <p:spPr>
          <a:xfrm>
            <a:off x="9950022" y="2758202"/>
            <a:ext cx="2967633" cy="300752"/>
          </a:xfrm>
          <a:prstGeom prst="rect">
            <a:avLst/>
          </a:prstGeom>
          <a:noFill/>
          <a:ln/>
        </p:spPr>
        <p:txBody>
          <a:bodyPr wrap="none" lIns="0" tIns="0" rIns="0" bIns="0" rtlCol="0" anchor="t"/>
          <a:lstStyle/>
          <a:p>
            <a:pPr marL="0" indent="0" algn="l">
              <a:lnSpc>
                <a:spcPts val="2350"/>
              </a:lnSpc>
              <a:buNone/>
            </a:pPr>
            <a:r>
              <a:rPr lang="en-US" sz="1850" dirty="0">
                <a:solidFill>
                  <a:srgbClr val="5B6E8C"/>
                </a:solidFill>
                <a:latin typeface="Alexandria Medium" pitchFamily="34" charset="0"/>
                <a:ea typeface="Alexandria Medium" pitchFamily="34" charset="-122"/>
                <a:cs typeface="Alexandria Medium" pitchFamily="34" charset="-120"/>
              </a:rPr>
              <a:t>Measurement Error &lt; 2%</a:t>
            </a:r>
            <a:endParaRPr lang="en-US" sz="1850" dirty="0"/>
          </a:p>
        </p:txBody>
      </p:sp>
      <p:sp>
        <p:nvSpPr>
          <p:cNvPr id="5" name="Text 2">
            <a:extLst>
              <a:ext uri="{FF2B5EF4-FFF2-40B4-BE49-F238E27FC236}">
                <a16:creationId xmlns:a16="http://schemas.microsoft.com/office/drawing/2014/main" id="{B04FBCBC-9333-498E-9846-FB97C1239510}"/>
              </a:ext>
            </a:extLst>
          </p:cNvPr>
          <p:cNvSpPr/>
          <p:nvPr/>
        </p:nvSpPr>
        <p:spPr>
          <a:xfrm>
            <a:off x="9620488" y="3309342"/>
            <a:ext cx="4343757" cy="1708071"/>
          </a:xfrm>
          <a:prstGeom prst="rect">
            <a:avLst/>
          </a:prstGeom>
          <a:noFill/>
          <a:ln/>
        </p:spPr>
        <p:txBody>
          <a:bodyPr wrap="square" lIns="0" tIns="0" rIns="0" bIns="0" rtlCol="0" anchor="t"/>
          <a:lstStyle/>
          <a:p>
            <a:pPr marL="0" indent="0" algn="l">
              <a:lnSpc>
                <a:spcPts val="2200"/>
              </a:lnSpc>
              <a:buNone/>
            </a:pPr>
            <a:r>
              <a:rPr lang="en-US" sz="1500" dirty="0">
                <a:solidFill>
                  <a:srgbClr val="5B6E8C"/>
                </a:solidFill>
                <a:latin typeface="Manrope" pitchFamily="34" charset="0"/>
                <a:ea typeface="Manrope" pitchFamily="34" charset="-122"/>
                <a:cs typeface="Manrope" pitchFamily="34" charset="-120"/>
              </a:rPr>
              <a:t>All sensor readings were cross-validated against certified reference instruments throughout the 14-day pilot. The system consistently maintained </a:t>
            </a:r>
            <a:r>
              <a:rPr lang="en-US" sz="1500" b="1" dirty="0">
                <a:solidFill>
                  <a:srgbClr val="5B6E8C"/>
                </a:solidFill>
                <a:latin typeface="Manrope" pitchFamily="34" charset="0"/>
                <a:ea typeface="Manrope" pitchFamily="34" charset="-122"/>
                <a:cs typeface="Manrope" pitchFamily="34" charset="-120"/>
              </a:rPr>
              <a:t>sub-2% measurement error</a:t>
            </a:r>
            <a:r>
              <a:rPr lang="en-US" sz="1500" dirty="0">
                <a:solidFill>
                  <a:srgbClr val="5B6E8C"/>
                </a:solidFill>
                <a:latin typeface="Manrope" pitchFamily="34" charset="0"/>
                <a:ea typeface="Manrope" pitchFamily="34" charset="-122"/>
                <a:cs typeface="Manrope" pitchFamily="34" charset="-120"/>
              </a:rPr>
              <a:t> — meeting the precision threshold required for industrial energy audits and regulatory reporting.</a:t>
            </a:r>
            <a:endParaRPr lang="en-US" sz="1500" dirty="0"/>
          </a:p>
        </p:txBody>
      </p:sp>
      <p:sp>
        <p:nvSpPr>
          <p:cNvPr id="6" name="Shape 3">
            <a:extLst>
              <a:ext uri="{FF2B5EF4-FFF2-40B4-BE49-F238E27FC236}">
                <a16:creationId xmlns:a16="http://schemas.microsoft.com/office/drawing/2014/main" id="{90FB112C-16E2-1C6B-5109-AC8F4479EE97}"/>
              </a:ext>
            </a:extLst>
          </p:cNvPr>
          <p:cNvSpPr/>
          <p:nvPr/>
        </p:nvSpPr>
        <p:spPr>
          <a:xfrm>
            <a:off x="673656" y="6654165"/>
            <a:ext cx="6559868" cy="1091089"/>
          </a:xfrm>
          <a:prstGeom prst="roundRect">
            <a:avLst>
              <a:gd name="adj" fmla="val 26465"/>
            </a:avLst>
          </a:prstGeom>
          <a:solidFill>
            <a:srgbClr val="E6F7FF"/>
          </a:solidFill>
          <a:ln w="7620">
            <a:solidFill>
              <a:srgbClr val="B3D5E4"/>
            </a:solidFill>
            <a:prstDash val="solid"/>
          </a:ln>
        </p:spPr>
        <p:txBody>
          <a:bodyPr/>
          <a:lstStyle/>
          <a:p>
            <a:endParaRPr lang="en-IN"/>
          </a:p>
        </p:txBody>
      </p:sp>
      <p:sp>
        <p:nvSpPr>
          <p:cNvPr id="7" name="Text 4">
            <a:extLst>
              <a:ext uri="{FF2B5EF4-FFF2-40B4-BE49-F238E27FC236}">
                <a16:creationId xmlns:a16="http://schemas.microsoft.com/office/drawing/2014/main" id="{ED1A99E8-1F56-F644-C1E5-10F34FD9B191}"/>
              </a:ext>
            </a:extLst>
          </p:cNvPr>
          <p:cNvSpPr/>
          <p:nvPr/>
        </p:nvSpPr>
        <p:spPr>
          <a:xfrm>
            <a:off x="873681" y="6854190"/>
            <a:ext cx="2757130" cy="308372"/>
          </a:xfrm>
          <a:prstGeom prst="rect">
            <a:avLst/>
          </a:prstGeom>
          <a:noFill/>
          <a:ln/>
        </p:spPr>
        <p:txBody>
          <a:bodyPr wrap="none" lIns="0" tIns="0" rIns="0" bIns="0" rtlCol="0" anchor="t"/>
          <a:lstStyle/>
          <a:p>
            <a:pPr marL="0" indent="0" algn="l">
              <a:lnSpc>
                <a:spcPts val="2350"/>
              </a:lnSpc>
              <a:buNone/>
            </a:pPr>
            <a:r>
              <a:rPr lang="en-US" sz="1850" dirty="0">
                <a:solidFill>
                  <a:srgbClr val="000000"/>
                </a:solidFill>
                <a:latin typeface="Alexandria Medium" pitchFamily="34" charset="0"/>
                <a:ea typeface="Alexandria Medium" pitchFamily="34" charset="-122"/>
                <a:cs typeface="Alexandria Medium" pitchFamily="34" charset="-120"/>
              </a:rPr>
              <a:t>ISO-Grade Accuracy</a:t>
            </a:r>
            <a:endParaRPr lang="en-US" sz="1850" dirty="0"/>
          </a:p>
        </p:txBody>
      </p:sp>
      <p:sp>
        <p:nvSpPr>
          <p:cNvPr id="8" name="Text 5">
            <a:extLst>
              <a:ext uri="{FF2B5EF4-FFF2-40B4-BE49-F238E27FC236}">
                <a16:creationId xmlns:a16="http://schemas.microsoft.com/office/drawing/2014/main" id="{70E80721-E018-1005-5331-5C2120D9E501}"/>
              </a:ext>
            </a:extLst>
          </p:cNvPr>
          <p:cNvSpPr/>
          <p:nvPr/>
        </p:nvSpPr>
        <p:spPr>
          <a:xfrm>
            <a:off x="873681" y="7260550"/>
            <a:ext cx="6159818" cy="284678"/>
          </a:xfrm>
          <a:prstGeom prst="rect">
            <a:avLst/>
          </a:prstGeom>
          <a:noFill/>
          <a:ln/>
        </p:spPr>
        <p:txBody>
          <a:bodyPr wrap="none" lIns="0" tIns="0" rIns="0" bIns="0" rtlCol="0" anchor="t"/>
          <a:lstStyle/>
          <a:p>
            <a:pPr marL="0" indent="0" algn="l">
              <a:lnSpc>
                <a:spcPts val="2200"/>
              </a:lnSpc>
              <a:buNone/>
            </a:pPr>
            <a:r>
              <a:rPr lang="en-US" sz="1500" dirty="0">
                <a:solidFill>
                  <a:srgbClr val="000000"/>
                </a:solidFill>
                <a:latin typeface="Manrope" pitchFamily="34" charset="0"/>
                <a:ea typeface="Manrope" pitchFamily="34" charset="-122"/>
                <a:cs typeface="Manrope" pitchFamily="34" charset="-120"/>
              </a:rPr>
              <a:t>Verified against calibrated meters</a:t>
            </a:r>
            <a:endParaRPr lang="en-US" sz="1500" dirty="0"/>
          </a:p>
        </p:txBody>
      </p:sp>
      <p:sp>
        <p:nvSpPr>
          <p:cNvPr id="9" name="Shape 6">
            <a:extLst>
              <a:ext uri="{FF2B5EF4-FFF2-40B4-BE49-F238E27FC236}">
                <a16:creationId xmlns:a16="http://schemas.microsoft.com/office/drawing/2014/main" id="{37CB2B28-7CBA-86F6-235C-CF817F9A6C37}"/>
              </a:ext>
            </a:extLst>
          </p:cNvPr>
          <p:cNvSpPr/>
          <p:nvPr/>
        </p:nvSpPr>
        <p:spPr>
          <a:xfrm>
            <a:off x="7396877" y="6654165"/>
            <a:ext cx="6559868" cy="1091089"/>
          </a:xfrm>
          <a:prstGeom prst="roundRect">
            <a:avLst>
              <a:gd name="adj" fmla="val 26465"/>
            </a:avLst>
          </a:prstGeom>
          <a:solidFill>
            <a:srgbClr val="E6F7FF"/>
          </a:solidFill>
          <a:ln w="7620">
            <a:solidFill>
              <a:srgbClr val="B3D5E4"/>
            </a:solidFill>
            <a:prstDash val="solid"/>
          </a:ln>
        </p:spPr>
        <p:txBody>
          <a:bodyPr/>
          <a:lstStyle/>
          <a:p>
            <a:endParaRPr lang="en-IN"/>
          </a:p>
        </p:txBody>
      </p:sp>
      <p:sp>
        <p:nvSpPr>
          <p:cNvPr id="10" name="Text 7">
            <a:extLst>
              <a:ext uri="{FF2B5EF4-FFF2-40B4-BE49-F238E27FC236}">
                <a16:creationId xmlns:a16="http://schemas.microsoft.com/office/drawing/2014/main" id="{82BCB658-854C-F641-0479-1245E9F9040C}"/>
              </a:ext>
            </a:extLst>
          </p:cNvPr>
          <p:cNvSpPr/>
          <p:nvPr/>
        </p:nvSpPr>
        <p:spPr>
          <a:xfrm>
            <a:off x="7596902" y="6854190"/>
            <a:ext cx="2407920" cy="308372"/>
          </a:xfrm>
          <a:prstGeom prst="rect">
            <a:avLst/>
          </a:prstGeom>
          <a:noFill/>
          <a:ln/>
        </p:spPr>
        <p:txBody>
          <a:bodyPr wrap="none" lIns="0" tIns="0" rIns="0" bIns="0" rtlCol="0" anchor="t"/>
          <a:lstStyle/>
          <a:p>
            <a:pPr marL="0" indent="0" algn="l">
              <a:lnSpc>
                <a:spcPts val="2350"/>
              </a:lnSpc>
              <a:buNone/>
            </a:pPr>
            <a:r>
              <a:rPr lang="en-US" sz="1850" dirty="0">
                <a:solidFill>
                  <a:srgbClr val="000000"/>
                </a:solidFill>
                <a:latin typeface="Alexandria Medium" pitchFamily="34" charset="0"/>
                <a:ea typeface="Alexandria Medium" pitchFamily="34" charset="-122"/>
                <a:cs typeface="Alexandria Medium" pitchFamily="34" charset="-120"/>
              </a:rPr>
              <a:t> MRV-Ready Data</a:t>
            </a:r>
            <a:endParaRPr lang="en-US" sz="1850" dirty="0"/>
          </a:p>
        </p:txBody>
      </p:sp>
      <p:sp>
        <p:nvSpPr>
          <p:cNvPr id="11" name="Text 8">
            <a:extLst>
              <a:ext uri="{FF2B5EF4-FFF2-40B4-BE49-F238E27FC236}">
                <a16:creationId xmlns:a16="http://schemas.microsoft.com/office/drawing/2014/main" id="{CFE0F72B-F688-B65B-C412-D9D75EA788DA}"/>
              </a:ext>
            </a:extLst>
          </p:cNvPr>
          <p:cNvSpPr/>
          <p:nvPr/>
        </p:nvSpPr>
        <p:spPr>
          <a:xfrm>
            <a:off x="7596902" y="7260550"/>
            <a:ext cx="6159818" cy="284678"/>
          </a:xfrm>
          <a:prstGeom prst="rect">
            <a:avLst/>
          </a:prstGeom>
          <a:noFill/>
          <a:ln/>
        </p:spPr>
        <p:txBody>
          <a:bodyPr wrap="none" lIns="0" tIns="0" rIns="0" bIns="0" rtlCol="0" anchor="t"/>
          <a:lstStyle/>
          <a:p>
            <a:pPr marL="0" indent="0" algn="l">
              <a:lnSpc>
                <a:spcPts val="2200"/>
              </a:lnSpc>
              <a:buNone/>
            </a:pPr>
            <a:r>
              <a:rPr lang="en-US" sz="1500" dirty="0">
                <a:solidFill>
                  <a:srgbClr val="000000"/>
                </a:solidFill>
                <a:latin typeface="Manrope" pitchFamily="34" charset="0"/>
                <a:ea typeface="Manrope" pitchFamily="34" charset="-122"/>
                <a:cs typeface="Manrope" pitchFamily="34" charset="-120"/>
              </a:rPr>
              <a:t>Audit-trail compatible for carbon reporting</a:t>
            </a:r>
            <a:endParaRPr lang="en-US" sz="1500" dirty="0"/>
          </a:p>
        </p:txBody>
      </p:sp>
      <p:sp>
        <p:nvSpPr>
          <p:cNvPr id="12" name="TextBox 11">
            <a:extLst>
              <a:ext uri="{FF2B5EF4-FFF2-40B4-BE49-F238E27FC236}">
                <a16:creationId xmlns:a16="http://schemas.microsoft.com/office/drawing/2014/main" id="{38E6B8CB-AF86-6FDE-AB40-A064C64DE968}"/>
              </a:ext>
            </a:extLst>
          </p:cNvPr>
          <p:cNvSpPr txBox="1"/>
          <p:nvPr/>
        </p:nvSpPr>
        <p:spPr>
          <a:xfrm>
            <a:off x="603810" y="2129225"/>
            <a:ext cx="7514954" cy="3970318"/>
          </a:xfrm>
          <a:prstGeom prst="rect">
            <a:avLst/>
          </a:prstGeom>
          <a:noFill/>
        </p:spPr>
        <p:txBody>
          <a:bodyPr wrap="square" rtlCol="0">
            <a:spAutoFit/>
          </a:bodyPr>
          <a:lstStyle/>
          <a:p>
            <a:endParaRPr lang="en-IN" dirty="0"/>
          </a:p>
          <a:p>
            <a:pPr marL="285750" indent="-285750">
              <a:buFont typeface="Arial" panose="020B0604020202020204" pitchFamily="34" charset="0"/>
              <a:buChar char="•"/>
            </a:pPr>
            <a:r>
              <a:rPr lang="en-IN" dirty="0"/>
              <a:t>This project demonstrates a smart, data-driven energy monitoring framework that integrates IoT, cloud computing, artificial intelligence, and blockchain into a unified system. </a:t>
            </a:r>
          </a:p>
          <a:p>
            <a:endParaRPr lang="en-IN" dirty="0"/>
          </a:p>
          <a:p>
            <a:pPr marL="285750" indent="-285750">
              <a:buFont typeface="Arial" panose="020B0604020202020204" pitchFamily="34" charset="0"/>
              <a:buChar char="•"/>
            </a:pPr>
            <a:r>
              <a:rPr lang="en-IN" dirty="0"/>
              <a:t>Using ESP32-based cloud sensing and Raspberry Pi–Modbus industrial monitoring, it provides a scalable solution for real-time, verifiable energy tracking. </a:t>
            </a:r>
          </a:p>
          <a:p>
            <a:endParaRPr lang="en-IN" dirty="0"/>
          </a:p>
          <a:p>
            <a:pPr marL="285750" indent="-285750">
              <a:buFont typeface="Arial" panose="020B0604020202020204" pitchFamily="34" charset="0"/>
              <a:buChar char="•"/>
            </a:pPr>
            <a:r>
              <a:rPr lang="en-IN" dirty="0"/>
              <a:t>By automating data collection and ensuring integrity through blockchain, the system enables accurate energy and carbon insights, forming a strong foundation for future Energy Management Systems, carbon-credit validation, renewable prioritization, and Net-Zero compliance.</a:t>
            </a:r>
          </a:p>
        </p:txBody>
      </p:sp>
    </p:spTree>
    <p:extLst>
      <p:ext uri="{BB962C8B-B14F-4D97-AF65-F5344CB8AC3E}">
        <p14:creationId xmlns:p14="http://schemas.microsoft.com/office/powerpoint/2010/main" val="3220374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extLst>
              <a:ext uri="{FF2B5EF4-FFF2-40B4-BE49-F238E27FC236}">
                <a16:creationId xmlns:a16="http://schemas.microsoft.com/office/drawing/2014/main" id="{C15729A3-AE06-7212-869A-4E3642D903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937" y="301451"/>
            <a:ext cx="13024526" cy="7626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319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Text 0"/>
          <p:cNvSpPr/>
          <p:nvPr/>
        </p:nvSpPr>
        <p:spPr>
          <a:xfrm>
            <a:off x="2473452" y="748308"/>
            <a:ext cx="4536519" cy="566976"/>
          </a:xfrm>
          <a:prstGeom prst="rect">
            <a:avLst/>
          </a:prstGeom>
          <a:noFill/>
          <a:ln/>
        </p:spPr>
        <p:txBody>
          <a:bodyPr wrap="none" lIns="0" tIns="0" rIns="0" bIns="0" rtlCol="0" anchor="t"/>
          <a:lstStyle/>
          <a:p>
            <a:pPr marL="0" indent="0" algn="l">
              <a:lnSpc>
                <a:spcPts val="4450"/>
              </a:lnSpc>
              <a:buNone/>
            </a:pPr>
            <a:r>
              <a:rPr lang="en-US" sz="3550" dirty="0">
                <a:solidFill>
                  <a:srgbClr val="5B6E8C"/>
                </a:solidFill>
                <a:latin typeface="Alexandria Medium" pitchFamily="34" charset="0"/>
                <a:ea typeface="Alexandria Medium" pitchFamily="34" charset="-122"/>
                <a:cs typeface="Alexandria Medium" pitchFamily="34" charset="-120"/>
              </a:rPr>
              <a:t>System Benefits</a:t>
            </a:r>
            <a:endParaRPr lang="en-US" sz="3550" dirty="0"/>
          </a:p>
        </p:txBody>
      </p:sp>
      <p:pic>
        <p:nvPicPr>
          <p:cNvPr id="4"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473452" y="1532930"/>
            <a:ext cx="453628" cy="453628"/>
          </a:xfrm>
          <a:prstGeom prst="rect">
            <a:avLst/>
          </a:prstGeom>
        </p:spPr>
      </p:pic>
      <p:sp>
        <p:nvSpPr>
          <p:cNvPr id="5" name="Text 1"/>
          <p:cNvSpPr/>
          <p:nvPr/>
        </p:nvSpPr>
        <p:spPr>
          <a:xfrm>
            <a:off x="2473452" y="2168009"/>
            <a:ext cx="2268260" cy="283488"/>
          </a:xfrm>
          <a:prstGeom prst="rect">
            <a:avLst/>
          </a:prstGeom>
          <a:noFill/>
          <a:ln/>
        </p:spPr>
        <p:txBody>
          <a:bodyPr wrap="none" lIns="0" tIns="0" rIns="0" bIns="0" rtlCol="0" anchor="t"/>
          <a:lstStyle/>
          <a:p>
            <a:pPr marL="0" indent="0" algn="l">
              <a:lnSpc>
                <a:spcPts val="2200"/>
              </a:lnSpc>
              <a:buNone/>
            </a:pPr>
            <a:r>
              <a:rPr lang="en-US" sz="1750" dirty="0">
                <a:solidFill>
                  <a:srgbClr val="5B6E8C"/>
                </a:solidFill>
                <a:latin typeface="Alexandria Medium" pitchFamily="34" charset="0"/>
                <a:ea typeface="Alexandria Medium" pitchFamily="34" charset="-122"/>
                <a:cs typeface="Alexandria Medium" pitchFamily="34" charset="-120"/>
              </a:rPr>
              <a:t>Real-Time Visibility</a:t>
            </a:r>
            <a:endParaRPr lang="en-US" sz="1750" dirty="0"/>
          </a:p>
        </p:txBody>
      </p:sp>
      <p:sp>
        <p:nvSpPr>
          <p:cNvPr id="6" name="Text 2"/>
          <p:cNvSpPr/>
          <p:nvPr/>
        </p:nvSpPr>
        <p:spPr>
          <a:xfrm>
            <a:off x="2473452" y="2538532"/>
            <a:ext cx="7556421" cy="783669"/>
          </a:xfrm>
          <a:prstGeom prst="rect">
            <a:avLst/>
          </a:prstGeom>
          <a:noFill/>
          <a:ln/>
        </p:spPr>
        <p:txBody>
          <a:bodyPr wrap="square" lIns="0" tIns="0" rIns="0" bIns="0" rtlCol="0" anchor="t"/>
          <a:lstStyle/>
          <a:p>
            <a:pPr marL="0" indent="0" algn="l">
              <a:lnSpc>
                <a:spcPts val="2050"/>
              </a:lnSpc>
              <a:buNone/>
            </a:pPr>
            <a:r>
              <a:rPr lang="en-US" sz="1400" dirty="0">
                <a:solidFill>
                  <a:srgbClr val="5B6E8C"/>
                </a:solidFill>
                <a:latin typeface="Manrope" pitchFamily="34" charset="0"/>
                <a:ea typeface="Manrope" pitchFamily="34" charset="-122"/>
                <a:cs typeface="Manrope" pitchFamily="34" charset="-120"/>
              </a:rPr>
              <a:t>Comprehensive, immediate insight into energy consumption across all operations. Unify fragmented energy data sources into a single, actionable framework for data-driven decision-making.</a:t>
            </a:r>
            <a:endParaRPr lang="en-US" sz="1400" dirty="0"/>
          </a:p>
        </p:txBody>
      </p:sp>
      <p:pic>
        <p:nvPicPr>
          <p:cNvPr id="7"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473452" y="3612475"/>
            <a:ext cx="453628" cy="453628"/>
          </a:xfrm>
          <a:prstGeom prst="rect">
            <a:avLst/>
          </a:prstGeom>
        </p:spPr>
      </p:pic>
      <p:sp>
        <p:nvSpPr>
          <p:cNvPr id="8" name="Text 3"/>
          <p:cNvSpPr/>
          <p:nvPr/>
        </p:nvSpPr>
        <p:spPr>
          <a:xfrm>
            <a:off x="2473452" y="4247555"/>
            <a:ext cx="2384227" cy="283488"/>
          </a:xfrm>
          <a:prstGeom prst="rect">
            <a:avLst/>
          </a:prstGeom>
          <a:noFill/>
          <a:ln/>
        </p:spPr>
        <p:txBody>
          <a:bodyPr wrap="none" lIns="0" tIns="0" rIns="0" bIns="0" rtlCol="0" anchor="t"/>
          <a:lstStyle/>
          <a:p>
            <a:pPr marL="0" indent="0" algn="l">
              <a:lnSpc>
                <a:spcPts val="2200"/>
              </a:lnSpc>
              <a:buNone/>
            </a:pPr>
            <a:r>
              <a:rPr lang="en-US" sz="1750" dirty="0">
                <a:solidFill>
                  <a:srgbClr val="5B6E8C"/>
                </a:solidFill>
                <a:latin typeface="Alexandria Medium" pitchFamily="34" charset="0"/>
                <a:ea typeface="Alexandria Medium" pitchFamily="34" charset="-122"/>
                <a:cs typeface="Alexandria Medium" pitchFamily="34" charset="-120"/>
              </a:rPr>
              <a:t>Optimized Efficiency</a:t>
            </a:r>
            <a:endParaRPr lang="en-US" sz="1750" dirty="0"/>
          </a:p>
        </p:txBody>
      </p:sp>
      <p:sp>
        <p:nvSpPr>
          <p:cNvPr id="9" name="Text 4"/>
          <p:cNvSpPr/>
          <p:nvPr/>
        </p:nvSpPr>
        <p:spPr>
          <a:xfrm>
            <a:off x="2473452" y="4618077"/>
            <a:ext cx="7556421" cy="783669"/>
          </a:xfrm>
          <a:prstGeom prst="rect">
            <a:avLst/>
          </a:prstGeom>
          <a:noFill/>
          <a:ln/>
        </p:spPr>
        <p:txBody>
          <a:bodyPr wrap="square" lIns="0" tIns="0" rIns="0" bIns="0" rtlCol="0" anchor="t"/>
          <a:lstStyle/>
          <a:p>
            <a:pPr marL="0" indent="0" algn="l">
              <a:lnSpc>
                <a:spcPts val="2050"/>
              </a:lnSpc>
              <a:buNone/>
            </a:pPr>
            <a:r>
              <a:rPr lang="en-US" sz="1400" dirty="0">
                <a:solidFill>
                  <a:srgbClr val="5B6E8C"/>
                </a:solidFill>
                <a:latin typeface="Manrope" pitchFamily="34" charset="0"/>
                <a:ea typeface="Manrope" pitchFamily="34" charset="-122"/>
                <a:cs typeface="Manrope" pitchFamily="34" charset="-120"/>
              </a:rPr>
              <a:t>Identify and address inefficiencies dynamically to maximize resource utilization. Transition from manual, outdated data compilation to automated, intelligent system capable of providing accurate, real-time insights.</a:t>
            </a:r>
            <a:endParaRPr lang="en-US" sz="1400" dirty="0"/>
          </a:p>
        </p:txBody>
      </p:sp>
      <p:pic>
        <p:nvPicPr>
          <p:cNvPr id="10" name="Image 3"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473452" y="5692021"/>
            <a:ext cx="453628" cy="453628"/>
          </a:xfrm>
          <a:prstGeom prst="rect">
            <a:avLst/>
          </a:prstGeom>
        </p:spPr>
      </p:pic>
      <p:sp>
        <p:nvSpPr>
          <p:cNvPr id="11" name="Text 5"/>
          <p:cNvSpPr/>
          <p:nvPr/>
        </p:nvSpPr>
        <p:spPr>
          <a:xfrm>
            <a:off x="2473452" y="6327100"/>
            <a:ext cx="2268260" cy="283488"/>
          </a:xfrm>
          <a:prstGeom prst="rect">
            <a:avLst/>
          </a:prstGeom>
          <a:noFill/>
          <a:ln/>
        </p:spPr>
        <p:txBody>
          <a:bodyPr wrap="none" lIns="0" tIns="0" rIns="0" bIns="0" rtlCol="0" anchor="t"/>
          <a:lstStyle/>
          <a:p>
            <a:pPr marL="0" indent="0" algn="l">
              <a:lnSpc>
                <a:spcPts val="2200"/>
              </a:lnSpc>
              <a:buNone/>
            </a:pPr>
            <a:r>
              <a:rPr lang="en-US" sz="1750" dirty="0">
                <a:solidFill>
                  <a:srgbClr val="5B6E8C"/>
                </a:solidFill>
                <a:latin typeface="Alexandria Medium" pitchFamily="34" charset="0"/>
                <a:ea typeface="Alexandria Medium" pitchFamily="34" charset="-122"/>
                <a:cs typeface="Alexandria Medium" pitchFamily="34" charset="-120"/>
              </a:rPr>
              <a:t>Carbon Tracking</a:t>
            </a:r>
            <a:endParaRPr lang="en-US" sz="1750" dirty="0"/>
          </a:p>
        </p:txBody>
      </p:sp>
      <p:sp>
        <p:nvSpPr>
          <p:cNvPr id="12" name="Text 6"/>
          <p:cNvSpPr/>
          <p:nvPr/>
        </p:nvSpPr>
        <p:spPr>
          <a:xfrm>
            <a:off x="2473452" y="6697623"/>
            <a:ext cx="7556421" cy="783669"/>
          </a:xfrm>
          <a:prstGeom prst="rect">
            <a:avLst/>
          </a:prstGeom>
          <a:noFill/>
          <a:ln/>
        </p:spPr>
        <p:txBody>
          <a:bodyPr wrap="square" lIns="0" tIns="0" rIns="0" bIns="0" rtlCol="0" anchor="t"/>
          <a:lstStyle/>
          <a:p>
            <a:pPr marL="0" indent="0" algn="l">
              <a:lnSpc>
                <a:spcPts val="2050"/>
              </a:lnSpc>
              <a:buNone/>
            </a:pPr>
            <a:r>
              <a:rPr lang="en-US" sz="1400" dirty="0">
                <a:solidFill>
                  <a:srgbClr val="5B6E8C"/>
                </a:solidFill>
                <a:latin typeface="Manrope" pitchFamily="34" charset="0"/>
                <a:ea typeface="Manrope" pitchFamily="34" charset="-122"/>
                <a:cs typeface="Manrope" pitchFamily="34" charset="-120"/>
              </a:rPr>
              <a:t>Enable traceable, immutable carbon-credit verification through blockchain encryption. Calculate carbon emissions, energy efficiency scores, and sustainability compliance indicators for Net-Zero compliance.</a:t>
            </a:r>
            <a:endParaRPr lang="en-US" sz="1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3" name="Text 0"/>
          <p:cNvSpPr/>
          <p:nvPr/>
        </p:nvSpPr>
        <p:spPr>
          <a:xfrm>
            <a:off x="789503" y="626745"/>
            <a:ext cx="5357336" cy="669727"/>
          </a:xfrm>
          <a:prstGeom prst="rect">
            <a:avLst/>
          </a:prstGeom>
          <a:noFill/>
          <a:ln/>
        </p:spPr>
        <p:txBody>
          <a:bodyPr wrap="none" lIns="0" tIns="0" rIns="0" bIns="0" rtlCol="0" anchor="t"/>
          <a:lstStyle/>
          <a:p>
            <a:pPr marL="0" indent="0" algn="l">
              <a:lnSpc>
                <a:spcPts val="5250"/>
              </a:lnSpc>
              <a:buNone/>
            </a:pPr>
            <a:r>
              <a:rPr lang="en-US" sz="4200" dirty="0">
                <a:solidFill>
                  <a:srgbClr val="5B6E8C"/>
                </a:solidFill>
                <a:latin typeface="Alexandria Medium" pitchFamily="34" charset="0"/>
                <a:ea typeface="Alexandria Medium" pitchFamily="34" charset="-122"/>
                <a:cs typeface="Alexandria Medium" pitchFamily="34" charset="-120"/>
              </a:rPr>
              <a:t>Key Takeaways</a:t>
            </a:r>
            <a:endParaRPr lang="en-US" sz="4200" dirty="0"/>
          </a:p>
        </p:txBody>
      </p:sp>
      <p:sp>
        <p:nvSpPr>
          <p:cNvPr id="4" name="Shape 1"/>
          <p:cNvSpPr/>
          <p:nvPr/>
        </p:nvSpPr>
        <p:spPr>
          <a:xfrm>
            <a:off x="789503" y="1600081"/>
            <a:ext cx="3681293" cy="3566874"/>
          </a:xfrm>
          <a:prstGeom prst="roundRect">
            <a:avLst>
              <a:gd name="adj" fmla="val 9012"/>
            </a:avLst>
          </a:prstGeom>
          <a:solidFill>
            <a:srgbClr val="E6F7FF"/>
          </a:solidFill>
          <a:ln w="7620">
            <a:solidFill>
              <a:srgbClr val="B3D5E4"/>
            </a:solidFill>
            <a:prstDash val="solid"/>
          </a:ln>
        </p:spPr>
        <p:txBody>
          <a:bodyPr/>
          <a:lstStyle/>
          <a:p>
            <a:endParaRPr lang="en-IN"/>
          </a:p>
        </p:txBody>
      </p:sp>
      <p:sp>
        <p:nvSpPr>
          <p:cNvPr id="5" name="Text 2"/>
          <p:cNvSpPr/>
          <p:nvPr/>
        </p:nvSpPr>
        <p:spPr>
          <a:xfrm>
            <a:off x="1011317" y="1821894"/>
            <a:ext cx="2755463" cy="334804"/>
          </a:xfrm>
          <a:prstGeom prst="rect">
            <a:avLst/>
          </a:prstGeom>
          <a:noFill/>
          <a:ln/>
        </p:spPr>
        <p:txBody>
          <a:bodyPr wrap="none" lIns="0" tIns="0" rIns="0" bIns="0" rtlCol="0" anchor="t"/>
          <a:lstStyle/>
          <a:p>
            <a:pPr marL="0" indent="0" algn="l">
              <a:lnSpc>
                <a:spcPts val="2600"/>
              </a:lnSpc>
              <a:buNone/>
            </a:pPr>
            <a:r>
              <a:rPr lang="en-US" sz="2100" dirty="0">
                <a:solidFill>
                  <a:srgbClr val="000000"/>
                </a:solidFill>
                <a:latin typeface="Alexandria Medium" pitchFamily="34" charset="0"/>
                <a:ea typeface="Alexandria Medium" pitchFamily="34" charset="-122"/>
                <a:cs typeface="Alexandria Medium" pitchFamily="34" charset="-120"/>
              </a:rPr>
              <a:t>Real-Time Detection</a:t>
            </a:r>
            <a:endParaRPr lang="en-US" sz="2100" dirty="0"/>
          </a:p>
        </p:txBody>
      </p:sp>
      <p:sp>
        <p:nvSpPr>
          <p:cNvPr id="6" name="Text 3"/>
          <p:cNvSpPr/>
          <p:nvPr/>
        </p:nvSpPr>
        <p:spPr>
          <a:xfrm>
            <a:off x="1011317" y="2278142"/>
            <a:ext cx="3237667" cy="2667000"/>
          </a:xfrm>
          <a:prstGeom prst="rect">
            <a:avLst/>
          </a:prstGeom>
          <a:noFill/>
          <a:ln/>
        </p:spPr>
        <p:txBody>
          <a:bodyPr wrap="square" lIns="0" tIns="0" rIns="0" bIns="0" rtlCol="0" anchor="t"/>
          <a:lstStyle/>
          <a:p>
            <a:pPr marL="0" indent="0" algn="l">
              <a:lnSpc>
                <a:spcPts val="2600"/>
              </a:lnSpc>
              <a:buNone/>
            </a:pPr>
            <a:r>
              <a:rPr lang="en-US" sz="1650" dirty="0">
                <a:solidFill>
                  <a:srgbClr val="000000"/>
                </a:solidFill>
                <a:latin typeface="Manrope" pitchFamily="34" charset="0"/>
                <a:ea typeface="Manrope" pitchFamily="34" charset="-122"/>
                <a:cs typeface="Manrope" pitchFamily="34" charset="-120"/>
              </a:rPr>
              <a:t>IoT monitoring can detect energy inefficiencies in real time with measurable savings. Comprehensive real-time measurement enables targeted actions improving efficiency and reducing emissions across all operations.</a:t>
            </a:r>
            <a:endParaRPr lang="en-US" sz="1650" dirty="0"/>
          </a:p>
        </p:txBody>
      </p:sp>
      <p:sp>
        <p:nvSpPr>
          <p:cNvPr id="7" name="Shape 4"/>
          <p:cNvSpPr/>
          <p:nvPr/>
        </p:nvSpPr>
        <p:spPr>
          <a:xfrm>
            <a:off x="4673203" y="1600081"/>
            <a:ext cx="3681293" cy="3566874"/>
          </a:xfrm>
          <a:prstGeom prst="roundRect">
            <a:avLst>
              <a:gd name="adj" fmla="val 9012"/>
            </a:avLst>
          </a:prstGeom>
          <a:solidFill>
            <a:srgbClr val="E6F7FF"/>
          </a:solidFill>
          <a:ln w="7620">
            <a:solidFill>
              <a:srgbClr val="B3D5E4"/>
            </a:solidFill>
            <a:prstDash val="solid"/>
          </a:ln>
        </p:spPr>
        <p:txBody>
          <a:bodyPr/>
          <a:lstStyle/>
          <a:p>
            <a:endParaRPr lang="en-IN"/>
          </a:p>
        </p:txBody>
      </p:sp>
      <p:sp>
        <p:nvSpPr>
          <p:cNvPr id="8" name="Text 5"/>
          <p:cNvSpPr/>
          <p:nvPr/>
        </p:nvSpPr>
        <p:spPr>
          <a:xfrm>
            <a:off x="4895017" y="1821894"/>
            <a:ext cx="2678668" cy="334804"/>
          </a:xfrm>
          <a:prstGeom prst="rect">
            <a:avLst/>
          </a:prstGeom>
          <a:noFill/>
          <a:ln/>
        </p:spPr>
        <p:txBody>
          <a:bodyPr wrap="none" lIns="0" tIns="0" rIns="0" bIns="0" rtlCol="0" anchor="t"/>
          <a:lstStyle/>
          <a:p>
            <a:pPr marL="0" indent="0" algn="l">
              <a:lnSpc>
                <a:spcPts val="2600"/>
              </a:lnSpc>
              <a:buNone/>
            </a:pPr>
            <a:r>
              <a:rPr lang="en-US" sz="2100" dirty="0">
                <a:solidFill>
                  <a:srgbClr val="000000"/>
                </a:solidFill>
                <a:latin typeface="Alexandria Medium" pitchFamily="34" charset="0"/>
                <a:ea typeface="Alexandria Medium" pitchFamily="34" charset="-122"/>
                <a:cs typeface="Alexandria Medium" pitchFamily="34" charset="-120"/>
              </a:rPr>
              <a:t>Scalable Solution</a:t>
            </a:r>
            <a:endParaRPr lang="en-US" sz="2100" dirty="0"/>
          </a:p>
        </p:txBody>
      </p:sp>
      <p:sp>
        <p:nvSpPr>
          <p:cNvPr id="9" name="Text 6"/>
          <p:cNvSpPr/>
          <p:nvPr/>
        </p:nvSpPr>
        <p:spPr>
          <a:xfrm>
            <a:off x="4895017" y="2278142"/>
            <a:ext cx="3237667" cy="2667000"/>
          </a:xfrm>
          <a:prstGeom prst="rect">
            <a:avLst/>
          </a:prstGeom>
          <a:noFill/>
          <a:ln/>
        </p:spPr>
        <p:txBody>
          <a:bodyPr wrap="square" lIns="0" tIns="0" rIns="0" bIns="0" rtlCol="0" anchor="t"/>
          <a:lstStyle/>
          <a:p>
            <a:pPr marL="0" indent="0" algn="l">
              <a:lnSpc>
                <a:spcPts val="2600"/>
              </a:lnSpc>
              <a:buNone/>
            </a:pPr>
            <a:r>
              <a:rPr lang="en-US" sz="1650" dirty="0">
                <a:solidFill>
                  <a:srgbClr val="000000"/>
                </a:solidFill>
                <a:latin typeface="Manrope" pitchFamily="34" charset="0"/>
                <a:ea typeface="Manrope" pitchFamily="34" charset="-122"/>
                <a:cs typeface="Manrope" pitchFamily="34" charset="-120"/>
              </a:rPr>
              <a:t>Low-cost ESP32 sensors and Raspberry Pi gateway enable deployment across SMEs and large industries. Affordable, modular architecture makes advanced energy management accessible to organizations of all sizes.</a:t>
            </a:r>
            <a:endParaRPr lang="en-US" sz="1650" dirty="0"/>
          </a:p>
        </p:txBody>
      </p:sp>
      <p:sp>
        <p:nvSpPr>
          <p:cNvPr id="10" name="Shape 7"/>
          <p:cNvSpPr/>
          <p:nvPr/>
        </p:nvSpPr>
        <p:spPr>
          <a:xfrm>
            <a:off x="789503" y="5369362"/>
            <a:ext cx="7564993" cy="2233374"/>
          </a:xfrm>
          <a:prstGeom prst="roundRect">
            <a:avLst>
              <a:gd name="adj" fmla="val 14393"/>
            </a:avLst>
          </a:prstGeom>
          <a:solidFill>
            <a:srgbClr val="E6F7FF"/>
          </a:solidFill>
          <a:ln w="7620">
            <a:solidFill>
              <a:srgbClr val="B3D5E4"/>
            </a:solidFill>
            <a:prstDash val="solid"/>
          </a:ln>
        </p:spPr>
        <p:txBody>
          <a:bodyPr/>
          <a:lstStyle/>
          <a:p>
            <a:endParaRPr lang="en-IN"/>
          </a:p>
        </p:txBody>
      </p:sp>
      <p:sp>
        <p:nvSpPr>
          <p:cNvPr id="11" name="Text 8"/>
          <p:cNvSpPr/>
          <p:nvPr/>
        </p:nvSpPr>
        <p:spPr>
          <a:xfrm>
            <a:off x="1011317" y="5591175"/>
            <a:ext cx="2678668" cy="334804"/>
          </a:xfrm>
          <a:prstGeom prst="rect">
            <a:avLst/>
          </a:prstGeom>
          <a:noFill/>
          <a:ln/>
        </p:spPr>
        <p:txBody>
          <a:bodyPr wrap="none" lIns="0" tIns="0" rIns="0" bIns="0" rtlCol="0" anchor="t"/>
          <a:lstStyle/>
          <a:p>
            <a:pPr marL="0" indent="0" algn="l">
              <a:lnSpc>
                <a:spcPts val="2600"/>
              </a:lnSpc>
              <a:buNone/>
            </a:pPr>
            <a:r>
              <a:rPr lang="en-US" sz="2100" dirty="0">
                <a:solidFill>
                  <a:srgbClr val="000000"/>
                </a:solidFill>
                <a:latin typeface="Alexandria Medium" pitchFamily="34" charset="0"/>
                <a:ea typeface="Alexandria Medium" pitchFamily="34" charset="-122"/>
                <a:cs typeface="Alexandria Medium" pitchFamily="34" charset="-120"/>
              </a:rPr>
              <a:t>Carbon Verification</a:t>
            </a:r>
            <a:endParaRPr lang="en-US" sz="2100" dirty="0"/>
          </a:p>
        </p:txBody>
      </p:sp>
      <p:sp>
        <p:nvSpPr>
          <p:cNvPr id="12" name="Text 9"/>
          <p:cNvSpPr/>
          <p:nvPr/>
        </p:nvSpPr>
        <p:spPr>
          <a:xfrm>
            <a:off x="1011317" y="6047422"/>
            <a:ext cx="7121366" cy="1333500"/>
          </a:xfrm>
          <a:prstGeom prst="rect">
            <a:avLst/>
          </a:prstGeom>
          <a:noFill/>
          <a:ln/>
        </p:spPr>
        <p:txBody>
          <a:bodyPr wrap="square" lIns="0" tIns="0" rIns="0" bIns="0" rtlCol="0" anchor="t"/>
          <a:lstStyle/>
          <a:p>
            <a:pPr marL="0" indent="0" algn="l">
              <a:lnSpc>
                <a:spcPts val="2600"/>
              </a:lnSpc>
              <a:buNone/>
            </a:pPr>
            <a:r>
              <a:rPr lang="en-US" sz="1650" dirty="0">
                <a:solidFill>
                  <a:srgbClr val="000000"/>
                </a:solidFill>
                <a:latin typeface="Manrope" pitchFamily="34" charset="0"/>
                <a:ea typeface="Manrope" pitchFamily="34" charset="-122"/>
                <a:cs typeface="Manrope" pitchFamily="34" charset="-120"/>
              </a:rPr>
              <a:t>Blockchain encryption provides traceable, immutable carbon-credit tracking and verification. Enables transparent sustainability audits, supports Net-Zero compliance, and builds trust in carbon accounting for future sustainable economies.</a:t>
            </a:r>
            <a:endParaRPr lang="en-US" sz="1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0218" y="627578"/>
            <a:ext cx="7867769" cy="705564"/>
          </a:xfrm>
          <a:prstGeom prst="rect">
            <a:avLst/>
          </a:prstGeom>
          <a:noFill/>
          <a:ln/>
        </p:spPr>
        <p:txBody>
          <a:bodyPr wrap="none" lIns="0" tIns="0" rIns="0" bIns="0" rtlCol="0" anchor="t"/>
          <a:lstStyle/>
          <a:p>
            <a:pPr marL="0" indent="0" algn="l">
              <a:lnSpc>
                <a:spcPts val="5550"/>
              </a:lnSpc>
              <a:buNone/>
            </a:pPr>
            <a:r>
              <a:rPr lang="en-US" sz="4400" dirty="0">
                <a:solidFill>
                  <a:srgbClr val="5B6E8C"/>
                </a:solidFill>
                <a:latin typeface="Alexandria Medium" pitchFamily="34" charset="0"/>
                <a:ea typeface="Alexandria Medium" pitchFamily="34" charset="-122"/>
                <a:cs typeface="Alexandria Medium" pitchFamily="34" charset="-120"/>
              </a:rPr>
              <a:t>Research Goal &amp; Hypothesis</a:t>
            </a:r>
            <a:endParaRPr lang="en-US" sz="4400" dirty="0"/>
          </a:p>
        </p:txBody>
      </p:sp>
      <p:sp>
        <p:nvSpPr>
          <p:cNvPr id="3" name="Shape 1"/>
          <p:cNvSpPr/>
          <p:nvPr/>
        </p:nvSpPr>
        <p:spPr>
          <a:xfrm>
            <a:off x="790218" y="1782604"/>
            <a:ext cx="4200168" cy="5972863"/>
          </a:xfrm>
          <a:prstGeom prst="roundRect">
            <a:avLst>
              <a:gd name="adj" fmla="val 8063"/>
            </a:avLst>
          </a:prstGeom>
          <a:solidFill>
            <a:srgbClr val="E6F7FF"/>
          </a:solidFill>
          <a:ln w="7620">
            <a:solidFill>
              <a:srgbClr val="B3D5E4"/>
            </a:solidFill>
            <a:prstDash val="solid"/>
          </a:ln>
        </p:spPr>
        <p:txBody>
          <a:bodyPr/>
          <a:lstStyle/>
          <a:p>
            <a:endParaRPr lang="en-IN"/>
          </a:p>
        </p:txBody>
      </p:sp>
      <p:pic>
        <p:nvPicPr>
          <p:cNvPr id="4" name="Image 0" descr="preencoded.png"/>
          <p:cNvPicPr>
            <a:picLocks noChangeAspect="1"/>
          </p:cNvPicPr>
          <p:nvPr/>
        </p:nvPicPr>
        <p:blipFill>
          <a:blip r:embed="rId3"/>
          <a:stretch>
            <a:fillRect/>
          </a:stretch>
        </p:blipFill>
        <p:spPr>
          <a:xfrm>
            <a:off x="1023580" y="2015966"/>
            <a:ext cx="677347" cy="677347"/>
          </a:xfrm>
          <a:prstGeom prst="rect">
            <a:avLst/>
          </a:prstGeom>
        </p:spPr>
      </p:pic>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09794" y="2202180"/>
            <a:ext cx="304800" cy="304800"/>
          </a:xfrm>
          <a:prstGeom prst="rect">
            <a:avLst/>
          </a:prstGeom>
        </p:spPr>
      </p:pic>
      <p:sp>
        <p:nvSpPr>
          <p:cNvPr id="6" name="Text 2"/>
          <p:cNvSpPr/>
          <p:nvPr/>
        </p:nvSpPr>
        <p:spPr>
          <a:xfrm>
            <a:off x="1023580" y="2917984"/>
            <a:ext cx="2822258" cy="352663"/>
          </a:xfrm>
          <a:prstGeom prst="rect">
            <a:avLst/>
          </a:prstGeom>
          <a:noFill/>
          <a:ln/>
        </p:spPr>
        <p:txBody>
          <a:bodyPr wrap="none" lIns="0" tIns="0" rIns="0" bIns="0" rtlCol="0" anchor="t"/>
          <a:lstStyle/>
          <a:p>
            <a:pPr marL="0" indent="0" algn="l">
              <a:lnSpc>
                <a:spcPts val="2750"/>
              </a:lnSpc>
              <a:buNone/>
            </a:pPr>
            <a:r>
              <a:rPr lang="en-US" sz="2200" dirty="0">
                <a:solidFill>
                  <a:srgbClr val="000000"/>
                </a:solidFill>
                <a:latin typeface="Alexandria Medium" pitchFamily="34" charset="0"/>
                <a:ea typeface="Alexandria Medium" pitchFamily="34" charset="-122"/>
                <a:cs typeface="Alexandria Medium" pitchFamily="34" charset="-120"/>
              </a:rPr>
              <a:t>Research Question</a:t>
            </a:r>
            <a:endParaRPr lang="en-US" sz="2200" dirty="0"/>
          </a:p>
        </p:txBody>
      </p:sp>
      <p:sp>
        <p:nvSpPr>
          <p:cNvPr id="7" name="Text 3"/>
          <p:cNvSpPr/>
          <p:nvPr/>
        </p:nvSpPr>
        <p:spPr>
          <a:xfrm>
            <a:off x="1023580" y="3405426"/>
            <a:ext cx="3733443" cy="720566"/>
          </a:xfrm>
          <a:prstGeom prst="rect">
            <a:avLst/>
          </a:prstGeom>
          <a:noFill/>
          <a:ln/>
        </p:spPr>
        <p:txBody>
          <a:bodyPr wrap="square" lIns="0" tIns="0" rIns="0" bIns="0" rtlCol="0" anchor="t"/>
          <a:lstStyle/>
          <a:p>
            <a:pPr marL="0" indent="0" algn="l">
              <a:lnSpc>
                <a:spcPts val="2800"/>
              </a:lnSpc>
              <a:buNone/>
            </a:pPr>
            <a:r>
              <a:rPr lang="en-US" sz="1750" dirty="0">
                <a:solidFill>
                  <a:srgbClr val="000000"/>
                </a:solidFill>
                <a:latin typeface="Manrope" pitchFamily="34" charset="0"/>
                <a:ea typeface="Manrope" pitchFamily="34" charset="-122"/>
                <a:cs typeface="Manrope" pitchFamily="34" charset="-120"/>
              </a:rPr>
              <a:t>Can IoT monitoring detect inefficiencies in real time?</a:t>
            </a:r>
            <a:endParaRPr lang="en-US" sz="1750" dirty="0"/>
          </a:p>
        </p:txBody>
      </p:sp>
      <p:sp>
        <p:nvSpPr>
          <p:cNvPr id="8" name="Shape 4"/>
          <p:cNvSpPr/>
          <p:nvPr/>
        </p:nvSpPr>
        <p:spPr>
          <a:xfrm>
            <a:off x="5215057" y="1782604"/>
            <a:ext cx="4200168" cy="5972863"/>
          </a:xfrm>
          <a:prstGeom prst="roundRect">
            <a:avLst>
              <a:gd name="adj" fmla="val 8063"/>
            </a:avLst>
          </a:prstGeom>
          <a:solidFill>
            <a:srgbClr val="E6F7FF"/>
          </a:solidFill>
          <a:ln w="7620">
            <a:solidFill>
              <a:srgbClr val="B3D5E4"/>
            </a:solidFill>
            <a:prstDash val="solid"/>
          </a:ln>
        </p:spPr>
        <p:txBody>
          <a:bodyPr/>
          <a:lstStyle/>
          <a:p>
            <a:endParaRPr lang="en-IN"/>
          </a:p>
        </p:txBody>
      </p:sp>
      <p:pic>
        <p:nvPicPr>
          <p:cNvPr id="9" name="Image 2" descr="preencoded.png"/>
          <p:cNvPicPr>
            <a:picLocks noChangeAspect="1"/>
          </p:cNvPicPr>
          <p:nvPr/>
        </p:nvPicPr>
        <p:blipFill>
          <a:blip r:embed="rId5"/>
          <a:stretch>
            <a:fillRect/>
          </a:stretch>
        </p:blipFill>
        <p:spPr>
          <a:xfrm>
            <a:off x="5448419" y="2015966"/>
            <a:ext cx="677347" cy="677347"/>
          </a:xfrm>
          <a:prstGeom prst="rect">
            <a:avLst/>
          </a:prstGeom>
        </p:spPr>
      </p:pic>
      <p:pic>
        <p:nvPicPr>
          <p:cNvPr id="10"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633" y="2202180"/>
            <a:ext cx="304800" cy="304800"/>
          </a:xfrm>
          <a:prstGeom prst="rect">
            <a:avLst/>
          </a:prstGeom>
        </p:spPr>
      </p:pic>
      <p:sp>
        <p:nvSpPr>
          <p:cNvPr id="11" name="Text 5"/>
          <p:cNvSpPr/>
          <p:nvPr/>
        </p:nvSpPr>
        <p:spPr>
          <a:xfrm>
            <a:off x="5448419" y="2917984"/>
            <a:ext cx="2822258" cy="352663"/>
          </a:xfrm>
          <a:prstGeom prst="rect">
            <a:avLst/>
          </a:prstGeom>
          <a:noFill/>
          <a:ln/>
        </p:spPr>
        <p:txBody>
          <a:bodyPr wrap="none" lIns="0" tIns="0" rIns="0" bIns="0" rtlCol="0" anchor="t"/>
          <a:lstStyle/>
          <a:p>
            <a:pPr marL="0" indent="0" algn="l">
              <a:lnSpc>
                <a:spcPts val="2750"/>
              </a:lnSpc>
              <a:buNone/>
            </a:pPr>
            <a:r>
              <a:rPr lang="en-US" sz="2200" dirty="0">
                <a:solidFill>
                  <a:srgbClr val="000000"/>
                </a:solidFill>
                <a:latin typeface="Alexandria Medium" pitchFamily="34" charset="0"/>
                <a:ea typeface="Alexandria Medium" pitchFamily="34" charset="-122"/>
                <a:cs typeface="Alexandria Medium" pitchFamily="34" charset="-120"/>
              </a:rPr>
              <a:t>Primary Goal</a:t>
            </a:r>
            <a:endParaRPr lang="en-US" sz="2200" dirty="0"/>
          </a:p>
        </p:txBody>
      </p:sp>
      <p:sp>
        <p:nvSpPr>
          <p:cNvPr id="12" name="Text 6"/>
          <p:cNvSpPr/>
          <p:nvPr/>
        </p:nvSpPr>
        <p:spPr>
          <a:xfrm>
            <a:off x="5448419" y="3405426"/>
            <a:ext cx="3733443" cy="2521982"/>
          </a:xfrm>
          <a:prstGeom prst="rect">
            <a:avLst/>
          </a:prstGeom>
          <a:noFill/>
          <a:ln/>
        </p:spPr>
        <p:txBody>
          <a:bodyPr wrap="square" lIns="0" tIns="0" rIns="0" bIns="0" rtlCol="0" anchor="t"/>
          <a:lstStyle/>
          <a:p>
            <a:pPr marL="0" indent="0" algn="l">
              <a:lnSpc>
                <a:spcPts val="2800"/>
              </a:lnSpc>
              <a:buNone/>
            </a:pPr>
            <a:r>
              <a:rPr lang="en-US" sz="1750" dirty="0">
                <a:solidFill>
                  <a:srgbClr val="000000"/>
                </a:solidFill>
                <a:latin typeface="Manrope" pitchFamily="34" charset="0"/>
                <a:ea typeface="Manrope" pitchFamily="34" charset="-122"/>
                <a:cs typeface="Manrope" pitchFamily="34" charset="-120"/>
              </a:rPr>
              <a:t>Design a centralized, intelligent system to collect, process, and visualize real-time energy data across production units, supply systems, and environmental variables to support Net-Zero and sustainability targets.</a:t>
            </a:r>
            <a:endParaRPr lang="en-US" sz="1750" dirty="0"/>
          </a:p>
        </p:txBody>
      </p:sp>
      <p:sp>
        <p:nvSpPr>
          <p:cNvPr id="13" name="Shape 7"/>
          <p:cNvSpPr/>
          <p:nvPr/>
        </p:nvSpPr>
        <p:spPr>
          <a:xfrm>
            <a:off x="9639895" y="1782604"/>
            <a:ext cx="4200287" cy="5972863"/>
          </a:xfrm>
          <a:prstGeom prst="roundRect">
            <a:avLst>
              <a:gd name="adj" fmla="val 8063"/>
            </a:avLst>
          </a:prstGeom>
          <a:solidFill>
            <a:srgbClr val="E6F7FF"/>
          </a:solidFill>
          <a:ln w="7620">
            <a:solidFill>
              <a:srgbClr val="B3D5E4"/>
            </a:solidFill>
            <a:prstDash val="solid"/>
          </a:ln>
        </p:spPr>
        <p:txBody>
          <a:bodyPr/>
          <a:lstStyle/>
          <a:p>
            <a:endParaRPr lang="en-IN"/>
          </a:p>
        </p:txBody>
      </p:sp>
      <p:pic>
        <p:nvPicPr>
          <p:cNvPr id="14" name="Image 4" descr="preencoded.png"/>
          <p:cNvPicPr>
            <a:picLocks noChangeAspect="1"/>
          </p:cNvPicPr>
          <p:nvPr/>
        </p:nvPicPr>
        <p:blipFill>
          <a:blip r:embed="rId7"/>
          <a:stretch>
            <a:fillRect/>
          </a:stretch>
        </p:blipFill>
        <p:spPr>
          <a:xfrm>
            <a:off x="9873258" y="2015966"/>
            <a:ext cx="677347" cy="677347"/>
          </a:xfrm>
          <a:prstGeom prst="rect">
            <a:avLst/>
          </a:prstGeom>
        </p:spPr>
      </p:pic>
      <p:pic>
        <p:nvPicPr>
          <p:cNvPr id="15"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059472" y="2202180"/>
            <a:ext cx="304800" cy="304800"/>
          </a:xfrm>
          <a:prstGeom prst="rect">
            <a:avLst/>
          </a:prstGeom>
        </p:spPr>
      </p:pic>
      <p:sp>
        <p:nvSpPr>
          <p:cNvPr id="16" name="Text 8"/>
          <p:cNvSpPr/>
          <p:nvPr/>
        </p:nvSpPr>
        <p:spPr>
          <a:xfrm>
            <a:off x="9873258" y="2917984"/>
            <a:ext cx="2822258" cy="352663"/>
          </a:xfrm>
          <a:prstGeom prst="rect">
            <a:avLst/>
          </a:prstGeom>
          <a:noFill/>
          <a:ln/>
        </p:spPr>
        <p:txBody>
          <a:bodyPr wrap="none" lIns="0" tIns="0" rIns="0" bIns="0" rtlCol="0" anchor="t"/>
          <a:lstStyle/>
          <a:p>
            <a:pPr marL="0" indent="0" algn="l">
              <a:lnSpc>
                <a:spcPts val="2750"/>
              </a:lnSpc>
              <a:buNone/>
            </a:pPr>
            <a:r>
              <a:rPr lang="en-US" sz="2200" dirty="0">
                <a:solidFill>
                  <a:srgbClr val="000000"/>
                </a:solidFill>
                <a:latin typeface="Alexandria Medium" pitchFamily="34" charset="0"/>
                <a:ea typeface="Alexandria Medium" pitchFamily="34" charset="-122"/>
                <a:cs typeface="Alexandria Medium" pitchFamily="34" charset="-120"/>
              </a:rPr>
              <a:t>Hypothesis</a:t>
            </a:r>
            <a:endParaRPr lang="en-US" sz="2200" dirty="0"/>
          </a:p>
        </p:txBody>
      </p:sp>
      <p:sp>
        <p:nvSpPr>
          <p:cNvPr id="17" name="Text 9"/>
          <p:cNvSpPr/>
          <p:nvPr/>
        </p:nvSpPr>
        <p:spPr>
          <a:xfrm>
            <a:off x="9873258" y="3405425"/>
            <a:ext cx="3733562" cy="4196477"/>
          </a:xfrm>
          <a:prstGeom prst="rect">
            <a:avLst/>
          </a:prstGeom>
          <a:noFill/>
          <a:ln/>
        </p:spPr>
        <p:txBody>
          <a:bodyPr wrap="square" lIns="0" tIns="0" rIns="0" bIns="0" rtlCol="0" anchor="t"/>
          <a:lstStyle/>
          <a:p>
            <a:pPr marL="0" indent="0" algn="l">
              <a:lnSpc>
                <a:spcPts val="2800"/>
              </a:lnSpc>
              <a:buNone/>
            </a:pPr>
            <a:r>
              <a:rPr lang="en-US" sz="1750" dirty="0">
                <a:solidFill>
                  <a:srgbClr val="000000"/>
                </a:solidFill>
                <a:latin typeface="Manrope" pitchFamily="34" charset="0"/>
                <a:ea typeface="Manrope" pitchFamily="34" charset="-122"/>
                <a:cs typeface="Manrope" pitchFamily="34" charset="-120"/>
              </a:rPr>
              <a:t>Yes, with measurable savings. Comprehensive real-time measurement enables targeted actions improving efficiency and reducing emissions. By integrating IoT sensors, edge computing, and cloud-based analytics, energy data can be unified to enable accurate tracking, real-time visualization, predictive analysis, and evidence-based decision-making.</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D0CBF3E3-8916-1261-BF4F-CE028FF2D3A0}"/>
              </a:ext>
            </a:extLst>
          </p:cNvPr>
          <p:cNvSpPr/>
          <p:nvPr/>
        </p:nvSpPr>
        <p:spPr>
          <a:xfrm>
            <a:off x="787956" y="627698"/>
            <a:ext cx="13054489" cy="1336596"/>
          </a:xfrm>
          <a:prstGeom prst="rect">
            <a:avLst/>
          </a:prstGeom>
          <a:noFill/>
          <a:ln/>
        </p:spPr>
        <p:txBody>
          <a:bodyPr wrap="square" lIns="0" tIns="0" rIns="0" bIns="0" rtlCol="0" anchor="t"/>
          <a:lstStyle/>
          <a:p>
            <a:pPr marL="0" indent="0" algn="l">
              <a:lnSpc>
                <a:spcPts val="5250"/>
              </a:lnSpc>
              <a:buNone/>
            </a:pPr>
            <a:r>
              <a:rPr lang="en-US" sz="4200" dirty="0">
                <a:solidFill>
                  <a:srgbClr val="5B6E8C"/>
                </a:solidFill>
                <a:latin typeface="Alexandria Medium" pitchFamily="34" charset="0"/>
                <a:ea typeface="Alexandria Medium" pitchFamily="34" charset="-122"/>
                <a:cs typeface="Alexandria Medium" pitchFamily="34" charset="-120"/>
              </a:rPr>
              <a:t>Literature Review: Net-Zero Goals &amp; Sustainability</a:t>
            </a:r>
            <a:endParaRPr lang="en-US" sz="4200" dirty="0"/>
          </a:p>
        </p:txBody>
      </p:sp>
      <p:sp>
        <p:nvSpPr>
          <p:cNvPr id="4" name="Text 1">
            <a:extLst>
              <a:ext uri="{FF2B5EF4-FFF2-40B4-BE49-F238E27FC236}">
                <a16:creationId xmlns:a16="http://schemas.microsoft.com/office/drawing/2014/main" id="{6DE853EE-3962-F232-0BA6-016850CBDF69}"/>
              </a:ext>
            </a:extLst>
          </p:cNvPr>
          <p:cNvSpPr/>
          <p:nvPr/>
        </p:nvSpPr>
        <p:spPr>
          <a:xfrm>
            <a:off x="787955" y="1890950"/>
            <a:ext cx="4183380" cy="668417"/>
          </a:xfrm>
          <a:prstGeom prst="rect">
            <a:avLst/>
          </a:prstGeom>
          <a:noFill/>
          <a:ln/>
        </p:spPr>
        <p:txBody>
          <a:bodyPr wrap="square" lIns="0" tIns="0" rIns="0" bIns="0" rtlCol="0" anchor="t"/>
          <a:lstStyle/>
          <a:p>
            <a:pPr marL="0" indent="0" algn="l">
              <a:lnSpc>
                <a:spcPts val="2600"/>
              </a:lnSpc>
              <a:buNone/>
            </a:pPr>
            <a:r>
              <a:rPr lang="en-US" sz="2100" dirty="0">
                <a:solidFill>
                  <a:srgbClr val="5B6E8C"/>
                </a:solidFill>
                <a:latin typeface="Alexandria Medium" pitchFamily="34" charset="0"/>
                <a:ea typeface="Alexandria Medium" pitchFamily="34" charset="-122"/>
                <a:cs typeface="Alexandria Medium" pitchFamily="34" charset="-120"/>
              </a:rPr>
              <a:t>Net-Zero Goals and Global Sustainability Initiatives</a:t>
            </a:r>
            <a:endParaRPr lang="en-US" sz="2100" dirty="0"/>
          </a:p>
        </p:txBody>
      </p:sp>
      <p:sp>
        <p:nvSpPr>
          <p:cNvPr id="5" name="Text 2">
            <a:extLst>
              <a:ext uri="{FF2B5EF4-FFF2-40B4-BE49-F238E27FC236}">
                <a16:creationId xmlns:a16="http://schemas.microsoft.com/office/drawing/2014/main" id="{4EDE659F-C8E4-0B2B-6812-AFA6FC6D19B9}"/>
              </a:ext>
            </a:extLst>
          </p:cNvPr>
          <p:cNvSpPr/>
          <p:nvPr/>
        </p:nvSpPr>
        <p:spPr>
          <a:xfrm>
            <a:off x="787955" y="3112472"/>
            <a:ext cx="3500027" cy="2660332"/>
          </a:xfrm>
          <a:prstGeom prst="rect">
            <a:avLst/>
          </a:prstGeom>
          <a:noFill/>
          <a:ln/>
        </p:spPr>
        <p:txBody>
          <a:bodyPr wrap="square" lIns="0" tIns="0" rIns="0" bIns="0" rtlCol="0" anchor="t"/>
          <a:lstStyle/>
          <a:p>
            <a:pPr marL="0" indent="0" algn="l">
              <a:lnSpc>
                <a:spcPts val="2600"/>
              </a:lnSpc>
              <a:buNone/>
            </a:pPr>
            <a:r>
              <a:rPr lang="en-US" sz="1650" dirty="0">
                <a:solidFill>
                  <a:srgbClr val="5B6E8C"/>
                </a:solidFill>
                <a:latin typeface="Manrope" pitchFamily="34" charset="0"/>
                <a:ea typeface="Manrope" pitchFamily="34" charset="-122"/>
                <a:cs typeface="Manrope" pitchFamily="34" charset="-120"/>
              </a:rPr>
              <a:t>United Nations Net-Zero Coalition (2023): Emphasizes achieving net-zero emissions by 2050 through collaborative efforts among governments, industries, and investors. Stresses the importance of transparent and verifiable data on energy use and emissions to ensure accountability in sustainability claims.</a:t>
            </a:r>
            <a:endParaRPr lang="en-US" sz="1650" dirty="0"/>
          </a:p>
        </p:txBody>
      </p:sp>
      <p:sp>
        <p:nvSpPr>
          <p:cNvPr id="7" name="Text 3">
            <a:extLst>
              <a:ext uri="{FF2B5EF4-FFF2-40B4-BE49-F238E27FC236}">
                <a16:creationId xmlns:a16="http://schemas.microsoft.com/office/drawing/2014/main" id="{1DD85B90-D279-CEBF-965C-3C7685FB6776}"/>
              </a:ext>
            </a:extLst>
          </p:cNvPr>
          <p:cNvSpPr/>
          <p:nvPr/>
        </p:nvSpPr>
        <p:spPr>
          <a:xfrm>
            <a:off x="5223391" y="1768987"/>
            <a:ext cx="4183499" cy="668417"/>
          </a:xfrm>
          <a:prstGeom prst="rect">
            <a:avLst/>
          </a:prstGeom>
          <a:noFill/>
          <a:ln/>
        </p:spPr>
        <p:txBody>
          <a:bodyPr wrap="square" lIns="0" tIns="0" rIns="0" bIns="0" rtlCol="0" anchor="t"/>
          <a:lstStyle/>
          <a:p>
            <a:pPr marL="0" indent="0" algn="l">
              <a:lnSpc>
                <a:spcPts val="2600"/>
              </a:lnSpc>
              <a:buNone/>
            </a:pPr>
            <a:r>
              <a:rPr lang="en-US" sz="2100" dirty="0">
                <a:solidFill>
                  <a:srgbClr val="5B6E8C"/>
                </a:solidFill>
                <a:latin typeface="Alexandria Medium" pitchFamily="34" charset="0"/>
                <a:ea typeface="Alexandria Medium" pitchFamily="34" charset="-122"/>
                <a:cs typeface="Alexandria Medium" pitchFamily="34" charset="-120"/>
              </a:rPr>
              <a:t>Global Energy Imbalance and Climate Action</a:t>
            </a:r>
            <a:endParaRPr lang="en-US" sz="2100" dirty="0"/>
          </a:p>
        </p:txBody>
      </p:sp>
      <p:sp>
        <p:nvSpPr>
          <p:cNvPr id="8" name="Text 4">
            <a:extLst>
              <a:ext uri="{FF2B5EF4-FFF2-40B4-BE49-F238E27FC236}">
                <a16:creationId xmlns:a16="http://schemas.microsoft.com/office/drawing/2014/main" id="{3379EFAF-F3C6-4986-2501-2AFBC25669EB}"/>
              </a:ext>
            </a:extLst>
          </p:cNvPr>
          <p:cNvSpPr/>
          <p:nvPr/>
        </p:nvSpPr>
        <p:spPr>
          <a:xfrm>
            <a:off x="5223391" y="3022499"/>
            <a:ext cx="3809773" cy="3657957"/>
          </a:xfrm>
          <a:prstGeom prst="rect">
            <a:avLst/>
          </a:prstGeom>
          <a:noFill/>
          <a:ln/>
        </p:spPr>
        <p:txBody>
          <a:bodyPr wrap="square" lIns="0" tIns="0" rIns="0" bIns="0" rtlCol="0" anchor="t"/>
          <a:lstStyle/>
          <a:p>
            <a:pPr marL="0" indent="0" algn="l">
              <a:lnSpc>
                <a:spcPts val="2600"/>
              </a:lnSpc>
              <a:buNone/>
            </a:pPr>
            <a:r>
              <a:rPr lang="en-US" sz="1650" dirty="0">
                <a:solidFill>
                  <a:srgbClr val="5B6E8C"/>
                </a:solidFill>
                <a:latin typeface="Manrope" pitchFamily="34" charset="0"/>
                <a:ea typeface="Manrope" pitchFamily="34" charset="-122"/>
                <a:cs typeface="Manrope" pitchFamily="34" charset="-120"/>
              </a:rPr>
              <a:t>Hickel (2019) - "There Is No Planet B": Explores the global imbalance in energy consumption, highlighting the disproportionate contribution of industrialized nations to greenhouse gas emissions. Argues that sustainable development requires both technological innovation and behavioral change, where energy efficiency, renewable integration, and digital transparency become the pillars of climate action.</a:t>
            </a:r>
            <a:endParaRPr lang="en-US" sz="1650" dirty="0"/>
          </a:p>
        </p:txBody>
      </p:sp>
      <p:sp>
        <p:nvSpPr>
          <p:cNvPr id="10" name="Text 5">
            <a:extLst>
              <a:ext uri="{FF2B5EF4-FFF2-40B4-BE49-F238E27FC236}">
                <a16:creationId xmlns:a16="http://schemas.microsoft.com/office/drawing/2014/main" id="{405563E3-3CBD-D3AE-2396-F36AE7B5DF86}"/>
              </a:ext>
            </a:extLst>
          </p:cNvPr>
          <p:cNvSpPr/>
          <p:nvPr/>
        </p:nvSpPr>
        <p:spPr>
          <a:xfrm>
            <a:off x="9532977" y="1764186"/>
            <a:ext cx="4183380" cy="668417"/>
          </a:xfrm>
          <a:prstGeom prst="rect">
            <a:avLst/>
          </a:prstGeom>
          <a:noFill/>
          <a:ln/>
        </p:spPr>
        <p:txBody>
          <a:bodyPr wrap="square" lIns="0" tIns="0" rIns="0" bIns="0" rtlCol="0" anchor="t"/>
          <a:lstStyle/>
          <a:p>
            <a:pPr marL="0" indent="0" algn="l">
              <a:lnSpc>
                <a:spcPts val="2600"/>
              </a:lnSpc>
              <a:buNone/>
            </a:pPr>
            <a:r>
              <a:rPr lang="en-US" sz="2100" dirty="0">
                <a:solidFill>
                  <a:srgbClr val="5B6E8C"/>
                </a:solidFill>
                <a:latin typeface="Alexandria Medium" pitchFamily="34" charset="0"/>
                <a:ea typeface="Alexandria Medium" pitchFamily="34" charset="-122"/>
                <a:cs typeface="Alexandria Medium" pitchFamily="34" charset="-120"/>
              </a:rPr>
              <a:t>Data-Driven Energy Systems and Carbon Verification</a:t>
            </a:r>
            <a:endParaRPr lang="en-US" sz="2100" dirty="0"/>
          </a:p>
        </p:txBody>
      </p:sp>
      <p:sp>
        <p:nvSpPr>
          <p:cNvPr id="11" name="Text 6">
            <a:extLst>
              <a:ext uri="{FF2B5EF4-FFF2-40B4-BE49-F238E27FC236}">
                <a16:creationId xmlns:a16="http://schemas.microsoft.com/office/drawing/2014/main" id="{5B81B46D-9CF3-C836-2EB1-2DA656A83D52}"/>
              </a:ext>
            </a:extLst>
          </p:cNvPr>
          <p:cNvSpPr/>
          <p:nvPr/>
        </p:nvSpPr>
        <p:spPr>
          <a:xfrm>
            <a:off x="9532977" y="3022499"/>
            <a:ext cx="4183380" cy="2992874"/>
          </a:xfrm>
          <a:prstGeom prst="rect">
            <a:avLst/>
          </a:prstGeom>
          <a:noFill/>
          <a:ln/>
        </p:spPr>
        <p:txBody>
          <a:bodyPr wrap="square" lIns="0" tIns="0" rIns="0" bIns="0" rtlCol="0" anchor="t"/>
          <a:lstStyle/>
          <a:p>
            <a:pPr marL="0" indent="0" algn="l">
              <a:lnSpc>
                <a:spcPts val="2600"/>
              </a:lnSpc>
              <a:buNone/>
            </a:pPr>
            <a:r>
              <a:rPr lang="en-US" sz="1650" dirty="0">
                <a:solidFill>
                  <a:srgbClr val="5B6E8C"/>
                </a:solidFill>
                <a:latin typeface="Manrope" pitchFamily="34" charset="0"/>
                <a:ea typeface="Manrope" pitchFamily="34" charset="-122"/>
                <a:cs typeface="Manrope" pitchFamily="34" charset="-120"/>
              </a:rPr>
              <a:t>Kumar and Shukla (2022) - Energy Policy: Analyzes how data-driven energy systems contribute to national Net-Zero pathways. Research concludes that digitized and blockchain-secured energy monitoring platforms can enhance trust in carbon accounting and enable carbon-credit verification, a key component of future sustainable economies.</a:t>
            </a:r>
            <a:endParaRPr lang="en-US" sz="1650" dirty="0"/>
          </a:p>
        </p:txBody>
      </p:sp>
    </p:spTree>
    <p:extLst>
      <p:ext uri="{BB962C8B-B14F-4D97-AF65-F5344CB8AC3E}">
        <p14:creationId xmlns:p14="http://schemas.microsoft.com/office/powerpoint/2010/main" val="3230018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0D484DEB-8E18-A0AA-BD19-671324BF9DB1}"/>
              </a:ext>
            </a:extLst>
          </p:cNvPr>
          <p:cNvSpPr/>
          <p:nvPr/>
        </p:nvSpPr>
        <p:spPr>
          <a:xfrm>
            <a:off x="793790" y="767358"/>
            <a:ext cx="10239851" cy="602456"/>
          </a:xfrm>
          <a:prstGeom prst="rect">
            <a:avLst/>
          </a:prstGeom>
          <a:noFill/>
          <a:ln/>
        </p:spPr>
        <p:txBody>
          <a:bodyPr wrap="none" lIns="0" tIns="0" rIns="0" bIns="0" rtlCol="0" anchor="t"/>
          <a:lstStyle/>
          <a:p>
            <a:pPr marL="0" indent="0" algn="l">
              <a:lnSpc>
                <a:spcPts val="4700"/>
              </a:lnSpc>
              <a:buNone/>
            </a:pPr>
            <a:r>
              <a:rPr lang="en-US" sz="3750" dirty="0">
                <a:solidFill>
                  <a:srgbClr val="5B6E8C"/>
                </a:solidFill>
                <a:latin typeface="Alexandria Medium" pitchFamily="34" charset="0"/>
                <a:ea typeface="Alexandria Medium" pitchFamily="34" charset="-122"/>
                <a:cs typeface="Alexandria Medium" pitchFamily="34" charset="-120"/>
              </a:rPr>
              <a:t>Literature Review: IoT &amp; Energy Monitoring</a:t>
            </a:r>
            <a:endParaRPr lang="en-US" sz="3750" dirty="0"/>
          </a:p>
        </p:txBody>
      </p:sp>
      <p:sp>
        <p:nvSpPr>
          <p:cNvPr id="4" name="Text 1">
            <a:extLst>
              <a:ext uri="{FF2B5EF4-FFF2-40B4-BE49-F238E27FC236}">
                <a16:creationId xmlns:a16="http://schemas.microsoft.com/office/drawing/2014/main" id="{1461BA58-9855-1807-F089-8D032F884FD3}"/>
              </a:ext>
            </a:extLst>
          </p:cNvPr>
          <p:cNvSpPr/>
          <p:nvPr/>
        </p:nvSpPr>
        <p:spPr>
          <a:xfrm>
            <a:off x="793790" y="2384227"/>
            <a:ext cx="4211003" cy="602456"/>
          </a:xfrm>
          <a:prstGeom prst="rect">
            <a:avLst/>
          </a:prstGeom>
          <a:noFill/>
          <a:ln/>
        </p:spPr>
        <p:txBody>
          <a:bodyPr wrap="square" lIns="0" tIns="0" rIns="0" bIns="0" rtlCol="0" anchor="t"/>
          <a:lstStyle/>
          <a:p>
            <a:pPr marL="0" indent="0" algn="l">
              <a:lnSpc>
                <a:spcPts val="2350"/>
              </a:lnSpc>
              <a:buNone/>
            </a:pPr>
            <a:r>
              <a:rPr lang="en-US" sz="1850" dirty="0">
                <a:solidFill>
                  <a:srgbClr val="5B6E8C"/>
                </a:solidFill>
                <a:latin typeface="Alexandria Medium" pitchFamily="34" charset="0"/>
                <a:ea typeface="Alexandria Medium" pitchFamily="34" charset="-122"/>
                <a:cs typeface="Alexandria Medium" pitchFamily="34" charset="-120"/>
              </a:rPr>
              <a:t>Energy Monitoring and IoT-Based Automation</a:t>
            </a:r>
            <a:endParaRPr lang="en-US" sz="1850" dirty="0"/>
          </a:p>
        </p:txBody>
      </p:sp>
      <p:sp>
        <p:nvSpPr>
          <p:cNvPr id="5" name="Text 2">
            <a:extLst>
              <a:ext uri="{FF2B5EF4-FFF2-40B4-BE49-F238E27FC236}">
                <a16:creationId xmlns:a16="http://schemas.microsoft.com/office/drawing/2014/main" id="{1653E66B-2BF3-D9EA-E4B6-90F88BC12CC6}"/>
              </a:ext>
            </a:extLst>
          </p:cNvPr>
          <p:cNvSpPr/>
          <p:nvPr/>
        </p:nvSpPr>
        <p:spPr>
          <a:xfrm>
            <a:off x="793790" y="3084909"/>
            <a:ext cx="4211003" cy="2282190"/>
          </a:xfrm>
          <a:prstGeom prst="rect">
            <a:avLst/>
          </a:prstGeom>
          <a:noFill/>
          <a:ln/>
        </p:spPr>
        <p:txBody>
          <a:bodyPr wrap="square" lIns="0" tIns="0" rIns="0" bIns="0" rtlCol="0" anchor="t"/>
          <a:lstStyle/>
          <a:p>
            <a:pPr marL="0" indent="0" algn="l">
              <a:lnSpc>
                <a:spcPts val="2200"/>
              </a:lnSpc>
              <a:buNone/>
            </a:pPr>
            <a:r>
              <a:rPr lang="en-US" sz="1500" dirty="0">
                <a:solidFill>
                  <a:srgbClr val="5B6E8C"/>
                </a:solidFill>
                <a:latin typeface="Manrope" pitchFamily="34" charset="0"/>
                <a:ea typeface="Manrope" pitchFamily="34" charset="-122"/>
                <a:cs typeface="Manrope" pitchFamily="34" charset="-120"/>
              </a:rPr>
              <a:t>Singh et al. (2018): IoT-based energy monitoring using Raspberry Pi and sensors effectively tracks power usage, production output, and pollution parameters in real time. Traditional manual monitoring methods in Indian industries are prone to errors, lack real-time capability, and consume significant human effort.</a:t>
            </a:r>
            <a:endParaRPr lang="en-US" sz="1500" dirty="0"/>
          </a:p>
        </p:txBody>
      </p:sp>
      <p:sp>
        <p:nvSpPr>
          <p:cNvPr id="6" name="Text 3">
            <a:extLst>
              <a:ext uri="{FF2B5EF4-FFF2-40B4-BE49-F238E27FC236}">
                <a16:creationId xmlns:a16="http://schemas.microsoft.com/office/drawing/2014/main" id="{13C1E9EB-6128-BFD4-81B9-C37A36E92005}"/>
              </a:ext>
            </a:extLst>
          </p:cNvPr>
          <p:cNvSpPr/>
          <p:nvPr/>
        </p:nvSpPr>
        <p:spPr>
          <a:xfrm>
            <a:off x="793790" y="5465326"/>
            <a:ext cx="4211003" cy="1996916"/>
          </a:xfrm>
          <a:prstGeom prst="rect">
            <a:avLst/>
          </a:prstGeom>
          <a:noFill/>
          <a:ln/>
        </p:spPr>
        <p:txBody>
          <a:bodyPr wrap="square" lIns="0" tIns="0" rIns="0" bIns="0" rtlCol="0" anchor="t"/>
          <a:lstStyle/>
          <a:p>
            <a:pPr marL="0" indent="0" algn="l">
              <a:lnSpc>
                <a:spcPts val="2200"/>
              </a:lnSpc>
              <a:buNone/>
            </a:pPr>
            <a:r>
              <a:rPr lang="en-US" sz="1500" dirty="0">
                <a:solidFill>
                  <a:srgbClr val="5B6E8C"/>
                </a:solidFill>
                <a:latin typeface="Manrope" pitchFamily="34" charset="0"/>
                <a:ea typeface="Manrope" pitchFamily="34" charset="-122"/>
                <a:cs typeface="Manrope" pitchFamily="34" charset="-120"/>
              </a:rPr>
              <a:t>Kumar and Prakash (2015): Arduino and IoT automation applied to smart energy management systems. Framework for integrating multiple energy sources, monitoring parameters via sensors, and automating load control significantly improved energy efficiency and system reliability.</a:t>
            </a:r>
            <a:endParaRPr lang="en-US" sz="1500" dirty="0"/>
          </a:p>
        </p:txBody>
      </p:sp>
      <p:sp>
        <p:nvSpPr>
          <p:cNvPr id="8" name="Text 4">
            <a:extLst>
              <a:ext uri="{FF2B5EF4-FFF2-40B4-BE49-F238E27FC236}">
                <a16:creationId xmlns:a16="http://schemas.microsoft.com/office/drawing/2014/main" id="{186B2689-C43B-C6F6-B93A-E261D8B9E341}"/>
              </a:ext>
            </a:extLst>
          </p:cNvPr>
          <p:cNvSpPr/>
          <p:nvPr/>
        </p:nvSpPr>
        <p:spPr>
          <a:xfrm>
            <a:off x="5209580" y="2384227"/>
            <a:ext cx="4211122" cy="602456"/>
          </a:xfrm>
          <a:prstGeom prst="rect">
            <a:avLst/>
          </a:prstGeom>
          <a:noFill/>
          <a:ln/>
        </p:spPr>
        <p:txBody>
          <a:bodyPr wrap="square" lIns="0" tIns="0" rIns="0" bIns="0" rtlCol="0" anchor="t"/>
          <a:lstStyle/>
          <a:p>
            <a:pPr marL="0" indent="0" algn="l">
              <a:lnSpc>
                <a:spcPts val="2350"/>
              </a:lnSpc>
              <a:buNone/>
            </a:pPr>
            <a:r>
              <a:rPr lang="en-US" sz="1850" dirty="0">
                <a:solidFill>
                  <a:srgbClr val="5B6E8C"/>
                </a:solidFill>
                <a:latin typeface="Alexandria Medium" pitchFamily="34" charset="0"/>
                <a:ea typeface="Alexandria Medium" pitchFamily="34" charset="-122"/>
                <a:cs typeface="Alexandria Medium" pitchFamily="34" charset="-120"/>
              </a:rPr>
              <a:t>Energy Management Systems (EMS)</a:t>
            </a:r>
            <a:endParaRPr lang="en-US" sz="1850" dirty="0"/>
          </a:p>
        </p:txBody>
      </p:sp>
      <p:sp>
        <p:nvSpPr>
          <p:cNvPr id="9" name="Text 5">
            <a:extLst>
              <a:ext uri="{FF2B5EF4-FFF2-40B4-BE49-F238E27FC236}">
                <a16:creationId xmlns:a16="http://schemas.microsoft.com/office/drawing/2014/main" id="{3A41952A-E9DA-A1F3-C2B5-208C7188585A}"/>
              </a:ext>
            </a:extLst>
          </p:cNvPr>
          <p:cNvSpPr/>
          <p:nvPr/>
        </p:nvSpPr>
        <p:spPr>
          <a:xfrm>
            <a:off x="5209580" y="3084909"/>
            <a:ext cx="4211122" cy="1711642"/>
          </a:xfrm>
          <a:prstGeom prst="rect">
            <a:avLst/>
          </a:prstGeom>
          <a:noFill/>
          <a:ln/>
        </p:spPr>
        <p:txBody>
          <a:bodyPr wrap="square" lIns="0" tIns="0" rIns="0" bIns="0" rtlCol="0" anchor="t"/>
          <a:lstStyle/>
          <a:p>
            <a:pPr marL="0" indent="0" algn="l">
              <a:lnSpc>
                <a:spcPts val="2200"/>
              </a:lnSpc>
              <a:buNone/>
            </a:pPr>
            <a:r>
              <a:rPr lang="en-US" sz="1500" dirty="0">
                <a:solidFill>
                  <a:srgbClr val="5B6E8C"/>
                </a:solidFill>
                <a:latin typeface="Manrope" pitchFamily="34" charset="0"/>
                <a:ea typeface="Manrope" pitchFamily="34" charset="-122"/>
                <a:cs typeface="Manrope" pitchFamily="34" charset="-120"/>
              </a:rPr>
              <a:t>IRJET (2016): EMS adoption challenges in India include high upfront costs, limited technical skills, long payback durations, and volatile energy tariffs. Integration of smart IoT systems could significantly lower barriers by automating data collection, visualization, and reporting.</a:t>
            </a:r>
            <a:endParaRPr lang="en-US" sz="1500" dirty="0"/>
          </a:p>
        </p:txBody>
      </p:sp>
      <p:sp>
        <p:nvSpPr>
          <p:cNvPr id="10" name="Text 6">
            <a:extLst>
              <a:ext uri="{FF2B5EF4-FFF2-40B4-BE49-F238E27FC236}">
                <a16:creationId xmlns:a16="http://schemas.microsoft.com/office/drawing/2014/main" id="{70842857-B603-BA2F-2887-A676EF1E211D}"/>
              </a:ext>
            </a:extLst>
          </p:cNvPr>
          <p:cNvSpPr/>
          <p:nvPr/>
        </p:nvSpPr>
        <p:spPr>
          <a:xfrm>
            <a:off x="5209580" y="5465326"/>
            <a:ext cx="4211122" cy="1426369"/>
          </a:xfrm>
          <a:prstGeom prst="rect">
            <a:avLst/>
          </a:prstGeom>
          <a:noFill/>
          <a:ln/>
        </p:spPr>
        <p:txBody>
          <a:bodyPr wrap="square" lIns="0" tIns="0" rIns="0" bIns="0" rtlCol="0" anchor="t"/>
          <a:lstStyle/>
          <a:p>
            <a:pPr marL="0" indent="0" algn="l">
              <a:lnSpc>
                <a:spcPts val="2200"/>
              </a:lnSpc>
              <a:buNone/>
            </a:pPr>
            <a:r>
              <a:rPr lang="en-US" sz="1500" dirty="0">
                <a:solidFill>
                  <a:srgbClr val="5B6E8C"/>
                </a:solidFill>
                <a:latin typeface="Manrope" pitchFamily="34" charset="0"/>
                <a:ea typeface="Manrope" pitchFamily="34" charset="-122"/>
                <a:cs typeface="Manrope" pitchFamily="34" charset="-120"/>
              </a:rPr>
              <a:t>Mishra and Soni (2020): EMS frameworks integrating AI-based optimization and predictive maintenance demonstrated up to 18% improvement in energy efficiency compared to traditional systems.</a:t>
            </a:r>
            <a:endParaRPr lang="en-US" sz="1500" dirty="0"/>
          </a:p>
        </p:txBody>
      </p:sp>
      <p:sp>
        <p:nvSpPr>
          <p:cNvPr id="12" name="Text 7">
            <a:extLst>
              <a:ext uri="{FF2B5EF4-FFF2-40B4-BE49-F238E27FC236}">
                <a16:creationId xmlns:a16="http://schemas.microsoft.com/office/drawing/2014/main" id="{ABCF8375-EBFB-AD44-D277-3B44BD53A8A4}"/>
              </a:ext>
            </a:extLst>
          </p:cNvPr>
          <p:cNvSpPr/>
          <p:nvPr/>
        </p:nvSpPr>
        <p:spPr>
          <a:xfrm>
            <a:off x="9625489" y="2384227"/>
            <a:ext cx="3406616" cy="301228"/>
          </a:xfrm>
          <a:prstGeom prst="rect">
            <a:avLst/>
          </a:prstGeom>
          <a:noFill/>
          <a:ln/>
        </p:spPr>
        <p:txBody>
          <a:bodyPr wrap="none" lIns="0" tIns="0" rIns="0" bIns="0" rtlCol="0" anchor="t"/>
          <a:lstStyle/>
          <a:p>
            <a:pPr marL="0" indent="0" algn="l">
              <a:lnSpc>
                <a:spcPts val="2350"/>
              </a:lnSpc>
              <a:buNone/>
            </a:pPr>
            <a:r>
              <a:rPr lang="en-US" sz="1850" dirty="0">
                <a:solidFill>
                  <a:srgbClr val="5B6E8C"/>
                </a:solidFill>
                <a:latin typeface="Alexandria Medium" pitchFamily="34" charset="0"/>
                <a:ea typeface="Alexandria Medium" pitchFamily="34" charset="-122"/>
                <a:cs typeface="Alexandria Medium" pitchFamily="34" charset="-120"/>
              </a:rPr>
              <a:t>Global Standards and Policy</a:t>
            </a:r>
            <a:endParaRPr lang="en-US" sz="1850" dirty="0"/>
          </a:p>
        </p:txBody>
      </p:sp>
      <p:sp>
        <p:nvSpPr>
          <p:cNvPr id="13" name="Text 8">
            <a:extLst>
              <a:ext uri="{FF2B5EF4-FFF2-40B4-BE49-F238E27FC236}">
                <a16:creationId xmlns:a16="http://schemas.microsoft.com/office/drawing/2014/main" id="{20208C53-A3DA-4721-D043-53A4F1066940}"/>
              </a:ext>
            </a:extLst>
          </p:cNvPr>
          <p:cNvSpPr/>
          <p:nvPr/>
        </p:nvSpPr>
        <p:spPr>
          <a:xfrm>
            <a:off x="9625489" y="2783681"/>
            <a:ext cx="3841129" cy="1426369"/>
          </a:xfrm>
          <a:prstGeom prst="rect">
            <a:avLst/>
          </a:prstGeom>
          <a:noFill/>
          <a:ln/>
        </p:spPr>
        <p:txBody>
          <a:bodyPr wrap="square" lIns="0" tIns="0" rIns="0" bIns="0" rtlCol="0" anchor="t"/>
          <a:lstStyle/>
          <a:p>
            <a:pPr marL="0" indent="0" algn="l">
              <a:lnSpc>
                <a:spcPts val="2200"/>
              </a:lnSpc>
              <a:buNone/>
            </a:pPr>
            <a:r>
              <a:rPr lang="en-US" sz="1500" dirty="0">
                <a:solidFill>
                  <a:srgbClr val="5B6E8C"/>
                </a:solidFill>
                <a:latin typeface="Manrope" pitchFamily="34" charset="0"/>
                <a:ea typeface="Manrope" pitchFamily="34" charset="-122"/>
                <a:cs typeface="Manrope" pitchFamily="34" charset="-120"/>
              </a:rPr>
              <a:t>Bureau of Energy Efficiency (BEE): Guidelines promoting standardized energy auditing and management protocols, benchmarking practices, and ISO 50001 compliance for industrial units.</a:t>
            </a:r>
            <a:endParaRPr lang="en-US" sz="1500" dirty="0"/>
          </a:p>
        </p:txBody>
      </p:sp>
    </p:spTree>
    <p:extLst>
      <p:ext uri="{BB962C8B-B14F-4D97-AF65-F5344CB8AC3E}">
        <p14:creationId xmlns:p14="http://schemas.microsoft.com/office/powerpoint/2010/main" val="4035183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0"/>
          <p:cNvSpPr/>
          <p:nvPr/>
        </p:nvSpPr>
        <p:spPr>
          <a:xfrm>
            <a:off x="1019568" y="564325"/>
            <a:ext cx="5103614" cy="637937"/>
          </a:xfrm>
          <a:prstGeom prst="rect">
            <a:avLst/>
          </a:prstGeom>
          <a:noFill/>
          <a:ln/>
        </p:spPr>
        <p:txBody>
          <a:bodyPr wrap="none" lIns="0" tIns="0" rIns="0" bIns="0" rtlCol="0" anchor="t"/>
          <a:lstStyle/>
          <a:p>
            <a:pPr marL="0" indent="0" algn="l">
              <a:lnSpc>
                <a:spcPts val="5000"/>
              </a:lnSpc>
              <a:buNone/>
            </a:pPr>
            <a:r>
              <a:rPr lang="en-US" sz="4000" dirty="0">
                <a:solidFill>
                  <a:srgbClr val="5B6E8C"/>
                </a:solidFill>
                <a:latin typeface="Alexandria Medium" pitchFamily="34" charset="0"/>
                <a:ea typeface="Alexandria Medium" pitchFamily="34" charset="-122"/>
                <a:cs typeface="Alexandria Medium" pitchFamily="34" charset="-120"/>
              </a:rPr>
              <a:t>Research Gap</a:t>
            </a:r>
            <a:endParaRPr lang="en-US" sz="4000" dirty="0"/>
          </a:p>
        </p:txBody>
      </p:sp>
      <p:sp>
        <p:nvSpPr>
          <p:cNvPr id="4" name="Shape 1"/>
          <p:cNvSpPr/>
          <p:nvPr/>
        </p:nvSpPr>
        <p:spPr>
          <a:xfrm>
            <a:off x="1019568" y="1477772"/>
            <a:ext cx="7556421" cy="1813679"/>
          </a:xfrm>
          <a:prstGeom prst="roundRect">
            <a:avLst>
              <a:gd name="adj" fmla="val 6050"/>
            </a:avLst>
          </a:prstGeom>
          <a:solidFill>
            <a:srgbClr val="FFFFFF"/>
          </a:solidFill>
          <a:ln w="22860">
            <a:solidFill>
              <a:srgbClr val="B3D5E4"/>
            </a:solidFill>
            <a:prstDash val="solid"/>
          </a:ln>
        </p:spPr>
        <p:txBody>
          <a:bodyPr/>
          <a:lstStyle/>
          <a:p>
            <a:endParaRPr lang="en-IN"/>
          </a:p>
        </p:txBody>
      </p:sp>
      <p:pic>
        <p:nvPicPr>
          <p:cNvPr id="5" name="Image 1" descr="preencoded.png"/>
          <p:cNvPicPr>
            <a:picLocks noChangeAspect="1"/>
          </p:cNvPicPr>
          <p:nvPr/>
        </p:nvPicPr>
        <p:blipFill>
          <a:blip r:embed="rId3"/>
          <a:stretch>
            <a:fillRect/>
          </a:stretch>
        </p:blipFill>
        <p:spPr>
          <a:xfrm>
            <a:off x="996708" y="1477772"/>
            <a:ext cx="91440" cy="1813679"/>
          </a:xfrm>
          <a:prstGeom prst="rect">
            <a:avLst/>
          </a:prstGeom>
        </p:spPr>
      </p:pic>
      <p:sp>
        <p:nvSpPr>
          <p:cNvPr id="6" name="Text 2"/>
          <p:cNvSpPr/>
          <p:nvPr/>
        </p:nvSpPr>
        <p:spPr>
          <a:xfrm>
            <a:off x="1315081" y="1704705"/>
            <a:ext cx="3370302" cy="318849"/>
          </a:xfrm>
          <a:prstGeom prst="rect">
            <a:avLst/>
          </a:prstGeom>
          <a:noFill/>
          <a:ln/>
        </p:spPr>
        <p:txBody>
          <a:bodyPr wrap="none" lIns="0" tIns="0" rIns="0" bIns="0" rtlCol="0" anchor="t"/>
          <a:lstStyle/>
          <a:p>
            <a:pPr marL="0" indent="0" algn="l">
              <a:lnSpc>
                <a:spcPts val="2500"/>
              </a:lnSpc>
              <a:buNone/>
            </a:pPr>
            <a:r>
              <a:rPr lang="en-US" sz="2000" dirty="0">
                <a:solidFill>
                  <a:srgbClr val="5B6E8C"/>
                </a:solidFill>
                <a:latin typeface="Alexandria Medium" pitchFamily="34" charset="0"/>
                <a:ea typeface="Alexandria Medium" pitchFamily="34" charset="-122"/>
                <a:cs typeface="Alexandria Medium" pitchFamily="34" charset="-120"/>
              </a:rPr>
              <a:t>Traditional EMS Expensive</a:t>
            </a:r>
            <a:endParaRPr lang="en-US" sz="2000" dirty="0"/>
          </a:p>
        </p:txBody>
      </p:sp>
      <p:sp>
        <p:nvSpPr>
          <p:cNvPr id="7" name="Text 3"/>
          <p:cNvSpPr/>
          <p:nvPr/>
        </p:nvSpPr>
        <p:spPr>
          <a:xfrm>
            <a:off x="1315081" y="2133688"/>
            <a:ext cx="7033974" cy="930831"/>
          </a:xfrm>
          <a:prstGeom prst="rect">
            <a:avLst/>
          </a:prstGeom>
          <a:noFill/>
          <a:ln/>
        </p:spPr>
        <p:txBody>
          <a:bodyPr wrap="square" lIns="0" tIns="0" rIns="0" bIns="0" rtlCol="0" anchor="t"/>
          <a:lstStyle/>
          <a:p>
            <a:pPr marL="0" indent="0" algn="l">
              <a:lnSpc>
                <a:spcPts val="2400"/>
              </a:lnSpc>
              <a:buNone/>
            </a:pPr>
            <a:r>
              <a:rPr lang="en-US" sz="1600" dirty="0">
                <a:solidFill>
                  <a:srgbClr val="5B6E8C"/>
                </a:solidFill>
                <a:latin typeface="Manrope" pitchFamily="34" charset="0"/>
                <a:ea typeface="Manrope" pitchFamily="34" charset="-122"/>
                <a:cs typeface="Manrope" pitchFamily="34" charset="-120"/>
              </a:rPr>
              <a:t>Existing energy management systems are costly and complex to implement. Current solutions don't adequately serve small and medium enterprises (SMEs), creating barriers to adoption.</a:t>
            </a:r>
            <a:endParaRPr lang="en-US" sz="1600" dirty="0"/>
          </a:p>
        </p:txBody>
      </p:sp>
      <p:sp>
        <p:nvSpPr>
          <p:cNvPr id="8" name="Shape 4"/>
          <p:cNvSpPr/>
          <p:nvPr/>
        </p:nvSpPr>
        <p:spPr>
          <a:xfrm>
            <a:off x="5556931" y="3475164"/>
            <a:ext cx="7556421" cy="1813679"/>
          </a:xfrm>
          <a:prstGeom prst="roundRect">
            <a:avLst>
              <a:gd name="adj" fmla="val 6050"/>
            </a:avLst>
          </a:prstGeom>
          <a:solidFill>
            <a:srgbClr val="FFFFFF"/>
          </a:solidFill>
          <a:ln w="22860">
            <a:solidFill>
              <a:srgbClr val="B3D5E4"/>
            </a:solidFill>
            <a:prstDash val="solid"/>
          </a:ln>
        </p:spPr>
        <p:txBody>
          <a:bodyPr/>
          <a:lstStyle/>
          <a:p>
            <a:endParaRPr lang="en-IN"/>
          </a:p>
        </p:txBody>
      </p:sp>
      <p:pic>
        <p:nvPicPr>
          <p:cNvPr id="9" name="Image 2" descr="preencoded.png"/>
          <p:cNvPicPr>
            <a:picLocks noChangeAspect="1"/>
          </p:cNvPicPr>
          <p:nvPr/>
        </p:nvPicPr>
        <p:blipFill>
          <a:blip r:embed="rId3"/>
          <a:stretch>
            <a:fillRect/>
          </a:stretch>
        </p:blipFill>
        <p:spPr>
          <a:xfrm>
            <a:off x="5534071" y="3475164"/>
            <a:ext cx="91440" cy="1813679"/>
          </a:xfrm>
          <a:prstGeom prst="rect">
            <a:avLst/>
          </a:prstGeom>
        </p:spPr>
      </p:pic>
      <p:sp>
        <p:nvSpPr>
          <p:cNvPr id="10" name="Text 5"/>
          <p:cNvSpPr/>
          <p:nvPr/>
        </p:nvSpPr>
        <p:spPr>
          <a:xfrm>
            <a:off x="5852444" y="3702097"/>
            <a:ext cx="2551748" cy="318849"/>
          </a:xfrm>
          <a:prstGeom prst="rect">
            <a:avLst/>
          </a:prstGeom>
          <a:noFill/>
          <a:ln/>
        </p:spPr>
        <p:txBody>
          <a:bodyPr wrap="none" lIns="0" tIns="0" rIns="0" bIns="0" rtlCol="0" anchor="t"/>
          <a:lstStyle/>
          <a:p>
            <a:pPr marL="0" indent="0" algn="l">
              <a:lnSpc>
                <a:spcPts val="2500"/>
              </a:lnSpc>
              <a:buNone/>
            </a:pPr>
            <a:r>
              <a:rPr lang="en-US" sz="2000" dirty="0">
                <a:solidFill>
                  <a:srgbClr val="5B6E8C"/>
                </a:solidFill>
                <a:latin typeface="Alexandria Medium" pitchFamily="34" charset="0"/>
                <a:ea typeface="Alexandria Medium" pitchFamily="34" charset="-122"/>
                <a:cs typeface="Alexandria Medium" pitchFamily="34" charset="-120"/>
              </a:rPr>
              <a:t>Poor SME Fit</a:t>
            </a:r>
            <a:endParaRPr lang="en-US" sz="2000" dirty="0"/>
          </a:p>
        </p:txBody>
      </p:sp>
      <p:sp>
        <p:nvSpPr>
          <p:cNvPr id="11" name="Text 6"/>
          <p:cNvSpPr/>
          <p:nvPr/>
        </p:nvSpPr>
        <p:spPr>
          <a:xfrm>
            <a:off x="5852444" y="4131079"/>
            <a:ext cx="7033974" cy="930831"/>
          </a:xfrm>
          <a:prstGeom prst="rect">
            <a:avLst/>
          </a:prstGeom>
          <a:noFill/>
          <a:ln/>
        </p:spPr>
        <p:txBody>
          <a:bodyPr wrap="square" lIns="0" tIns="0" rIns="0" bIns="0" rtlCol="0" anchor="t"/>
          <a:lstStyle/>
          <a:p>
            <a:pPr marL="0" indent="0" algn="l">
              <a:lnSpc>
                <a:spcPts val="2400"/>
              </a:lnSpc>
              <a:buNone/>
            </a:pPr>
            <a:r>
              <a:rPr lang="en-US" sz="1600" dirty="0">
                <a:solidFill>
                  <a:srgbClr val="5B6E8C"/>
                </a:solidFill>
                <a:latin typeface="Manrope" pitchFamily="34" charset="0"/>
                <a:ea typeface="Manrope" pitchFamily="34" charset="-122"/>
                <a:cs typeface="Manrope" pitchFamily="34" charset="-120"/>
              </a:rPr>
              <a:t>Most EMS solutions are designed for large-scale operations and lack affordability for SMEs. Integration challenges and high upfront costs limit accessibility across industries.</a:t>
            </a:r>
            <a:endParaRPr lang="en-US" sz="1600" dirty="0"/>
          </a:p>
        </p:txBody>
      </p:sp>
      <p:sp>
        <p:nvSpPr>
          <p:cNvPr id="12" name="Shape 7"/>
          <p:cNvSpPr/>
          <p:nvPr/>
        </p:nvSpPr>
        <p:spPr>
          <a:xfrm>
            <a:off x="1019568" y="5472557"/>
            <a:ext cx="7556421" cy="2003139"/>
          </a:xfrm>
          <a:prstGeom prst="roundRect">
            <a:avLst>
              <a:gd name="adj" fmla="val 6050"/>
            </a:avLst>
          </a:prstGeom>
          <a:solidFill>
            <a:srgbClr val="FFFFFF"/>
          </a:solidFill>
          <a:ln w="22860">
            <a:solidFill>
              <a:srgbClr val="B3D5E4"/>
            </a:solidFill>
            <a:prstDash val="solid"/>
          </a:ln>
        </p:spPr>
        <p:txBody>
          <a:bodyPr/>
          <a:lstStyle/>
          <a:p>
            <a:endParaRPr lang="en-IN"/>
          </a:p>
        </p:txBody>
      </p:sp>
      <p:pic>
        <p:nvPicPr>
          <p:cNvPr id="13" name="Image 3" descr="preencoded.png"/>
          <p:cNvPicPr>
            <a:picLocks noChangeAspect="1"/>
          </p:cNvPicPr>
          <p:nvPr/>
        </p:nvPicPr>
        <p:blipFill>
          <a:blip r:embed="rId3"/>
          <a:stretch>
            <a:fillRect/>
          </a:stretch>
        </p:blipFill>
        <p:spPr>
          <a:xfrm>
            <a:off x="996708" y="5472557"/>
            <a:ext cx="91440" cy="1813679"/>
          </a:xfrm>
          <a:prstGeom prst="rect">
            <a:avLst/>
          </a:prstGeom>
        </p:spPr>
      </p:pic>
      <p:sp>
        <p:nvSpPr>
          <p:cNvPr id="14" name="Text 8"/>
          <p:cNvSpPr/>
          <p:nvPr/>
        </p:nvSpPr>
        <p:spPr>
          <a:xfrm>
            <a:off x="1315081" y="5699490"/>
            <a:ext cx="2551748" cy="318849"/>
          </a:xfrm>
          <a:prstGeom prst="rect">
            <a:avLst/>
          </a:prstGeom>
          <a:noFill/>
          <a:ln/>
        </p:spPr>
        <p:txBody>
          <a:bodyPr wrap="none" lIns="0" tIns="0" rIns="0" bIns="0" rtlCol="0" anchor="t"/>
          <a:lstStyle/>
          <a:p>
            <a:pPr marL="0" indent="0" algn="l">
              <a:lnSpc>
                <a:spcPts val="2500"/>
              </a:lnSpc>
              <a:buNone/>
            </a:pPr>
            <a:r>
              <a:rPr lang="en-US" sz="2000" dirty="0">
                <a:solidFill>
                  <a:srgbClr val="5B6E8C"/>
                </a:solidFill>
                <a:latin typeface="Alexandria Medium" pitchFamily="34" charset="0"/>
                <a:ea typeface="Alexandria Medium" pitchFamily="34" charset="-122"/>
                <a:cs typeface="Alexandria Medium" pitchFamily="34" charset="-120"/>
              </a:rPr>
              <a:t>No Carbon Visibility</a:t>
            </a:r>
            <a:endParaRPr lang="en-US" sz="2000" dirty="0"/>
          </a:p>
        </p:txBody>
      </p:sp>
      <p:sp>
        <p:nvSpPr>
          <p:cNvPr id="15" name="Text 9"/>
          <p:cNvSpPr/>
          <p:nvPr/>
        </p:nvSpPr>
        <p:spPr>
          <a:xfrm>
            <a:off x="1315081" y="6128473"/>
            <a:ext cx="7033974" cy="930831"/>
          </a:xfrm>
          <a:prstGeom prst="rect">
            <a:avLst/>
          </a:prstGeom>
          <a:noFill/>
          <a:ln/>
        </p:spPr>
        <p:txBody>
          <a:bodyPr wrap="square" lIns="0" tIns="0" rIns="0" bIns="0" rtlCol="0" anchor="t"/>
          <a:lstStyle/>
          <a:p>
            <a:pPr marL="0" indent="0" algn="l">
              <a:lnSpc>
                <a:spcPts val="2400"/>
              </a:lnSpc>
              <a:buNone/>
            </a:pPr>
            <a:r>
              <a:rPr lang="en-US" sz="1600" dirty="0">
                <a:solidFill>
                  <a:srgbClr val="5B6E8C"/>
                </a:solidFill>
                <a:latin typeface="Manrope" pitchFamily="34" charset="0"/>
                <a:ea typeface="Manrope" pitchFamily="34" charset="-122"/>
                <a:cs typeface="Manrope" pitchFamily="34" charset="-120"/>
              </a:rPr>
              <a:t>Lack of comprehensive carbon tracking and verification capabilities. Industries cannot easily quantify their carbon footprint or verify sustainability claims without integrated, real-time monitoring systems.</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619029" y="426981"/>
            <a:ext cx="5392341" cy="602456"/>
          </a:xfrm>
          <a:prstGeom prst="rect">
            <a:avLst/>
          </a:prstGeom>
          <a:noFill/>
          <a:ln/>
        </p:spPr>
        <p:txBody>
          <a:bodyPr wrap="none" lIns="0" tIns="0" rIns="0" bIns="0" rtlCol="0" anchor="t"/>
          <a:lstStyle/>
          <a:p>
            <a:pPr marL="0" indent="0" algn="l">
              <a:lnSpc>
                <a:spcPts val="4700"/>
              </a:lnSpc>
              <a:buNone/>
            </a:pPr>
            <a:r>
              <a:rPr lang="en-US" sz="3750" dirty="0">
                <a:solidFill>
                  <a:srgbClr val="5B6E8C"/>
                </a:solidFill>
                <a:latin typeface="Alexandria Medium" pitchFamily="34" charset="0"/>
                <a:ea typeface="Alexandria Medium" pitchFamily="34" charset="-122"/>
                <a:cs typeface="Alexandria Medium" pitchFamily="34" charset="-120"/>
              </a:rPr>
              <a:t>AeiX System Overview</a:t>
            </a:r>
            <a:endParaRPr lang="en-US" sz="3750" dirty="0"/>
          </a:p>
        </p:txBody>
      </p:sp>
      <p:pic>
        <p:nvPicPr>
          <p:cNvPr id="1026" name="Picture 2">
            <a:extLst>
              <a:ext uri="{FF2B5EF4-FFF2-40B4-BE49-F238E27FC236}">
                <a16:creationId xmlns:a16="http://schemas.microsoft.com/office/drawing/2014/main" id="{1FA1CA55-9BD4-566E-A817-5EAD8ACBB0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6680" y="1293767"/>
            <a:ext cx="10968719" cy="62076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778906"/>
            <a:ext cx="7837592" cy="2137475"/>
          </a:xfrm>
          <a:prstGeom prst="rect">
            <a:avLst/>
          </a:prstGeom>
          <a:noFill/>
          <a:ln/>
        </p:spPr>
        <p:txBody>
          <a:bodyPr wrap="none" lIns="0" tIns="0" rIns="0" bIns="0" rtlCol="0" anchor="t"/>
          <a:lstStyle/>
          <a:p>
            <a:pPr marL="0" indent="0" algn="l">
              <a:lnSpc>
                <a:spcPts val="5300"/>
              </a:lnSpc>
              <a:buNone/>
            </a:pPr>
            <a:r>
              <a:rPr lang="en-US" sz="4800" dirty="0">
                <a:solidFill>
                  <a:srgbClr val="5B6E8C"/>
                </a:solidFill>
                <a:latin typeface="Alexandria Medium" pitchFamily="34" charset="0"/>
                <a:ea typeface="Alexandria Medium" pitchFamily="34" charset="-122"/>
                <a:cs typeface="Alexandria Medium" pitchFamily="34" charset="-120"/>
              </a:rPr>
              <a:t>Hardware Architecture</a:t>
            </a:r>
            <a:endParaRPr lang="en-US" sz="4800" dirty="0"/>
          </a:p>
        </p:txBody>
      </p:sp>
      <p:sp>
        <p:nvSpPr>
          <p:cNvPr id="4" name="Text 1"/>
          <p:cNvSpPr/>
          <p:nvPr/>
        </p:nvSpPr>
        <p:spPr>
          <a:xfrm>
            <a:off x="793790" y="2782621"/>
            <a:ext cx="2693551" cy="336590"/>
          </a:xfrm>
          <a:prstGeom prst="rect">
            <a:avLst/>
          </a:prstGeom>
          <a:noFill/>
          <a:ln/>
        </p:spPr>
        <p:txBody>
          <a:bodyPr wrap="none" lIns="0" tIns="0" rIns="0" bIns="0" rtlCol="0" anchor="t"/>
          <a:lstStyle/>
          <a:p>
            <a:pPr marL="0" indent="0" algn="l">
              <a:lnSpc>
                <a:spcPts val="2650"/>
              </a:lnSpc>
              <a:buNone/>
            </a:pPr>
            <a:r>
              <a:rPr lang="en-US" sz="2800" dirty="0">
                <a:solidFill>
                  <a:srgbClr val="5B6E8C"/>
                </a:solidFill>
                <a:latin typeface="Alexandria Medium" pitchFamily="34" charset="0"/>
                <a:ea typeface="Alexandria Medium" pitchFamily="34" charset="-122"/>
                <a:cs typeface="Alexandria Medium" pitchFamily="34" charset="-120"/>
              </a:rPr>
              <a:t>ESP32</a:t>
            </a:r>
            <a:endParaRPr lang="en-US" sz="2800" dirty="0"/>
          </a:p>
        </p:txBody>
      </p:sp>
      <p:sp>
        <p:nvSpPr>
          <p:cNvPr id="5" name="Text 2"/>
          <p:cNvSpPr/>
          <p:nvPr/>
        </p:nvSpPr>
        <p:spPr>
          <a:xfrm>
            <a:off x="793790" y="3702074"/>
            <a:ext cx="3785138" cy="2016681"/>
          </a:xfrm>
          <a:prstGeom prst="rect">
            <a:avLst/>
          </a:prstGeom>
          <a:noFill/>
          <a:ln/>
        </p:spPr>
        <p:txBody>
          <a:bodyPr wrap="square" lIns="0" tIns="0" rIns="0" bIns="0" rtlCol="0" anchor="t"/>
          <a:lstStyle/>
          <a:p>
            <a:pPr marL="0" indent="0" algn="l">
              <a:lnSpc>
                <a:spcPts val="2600"/>
              </a:lnSpc>
              <a:buNone/>
            </a:pPr>
            <a:r>
              <a:rPr lang="en-US" sz="2000" dirty="0">
                <a:solidFill>
                  <a:srgbClr val="5B6E8C"/>
                </a:solidFill>
                <a:latin typeface="Manrope" pitchFamily="34" charset="0"/>
                <a:ea typeface="Manrope" pitchFamily="34" charset="-122"/>
                <a:cs typeface="Manrope" pitchFamily="34" charset="-120"/>
              </a:rPr>
              <a:t>Low-cost microcontroller for decentralized energy sensing. Uses voltage and current sensors (SCT-013-000 and ZMPT101B) to measure real-time energy parameters and upload readings to cloud servers via Wi-Fi.</a:t>
            </a:r>
            <a:endParaRPr lang="en-US" sz="2000" dirty="0"/>
          </a:p>
        </p:txBody>
      </p:sp>
      <p:sp>
        <p:nvSpPr>
          <p:cNvPr id="7" name="Text 3"/>
          <p:cNvSpPr/>
          <p:nvPr/>
        </p:nvSpPr>
        <p:spPr>
          <a:xfrm>
            <a:off x="5046497" y="2782621"/>
            <a:ext cx="2693551" cy="336590"/>
          </a:xfrm>
          <a:prstGeom prst="rect">
            <a:avLst/>
          </a:prstGeom>
          <a:noFill/>
          <a:ln/>
        </p:spPr>
        <p:txBody>
          <a:bodyPr wrap="none" lIns="0" tIns="0" rIns="0" bIns="0" rtlCol="0" anchor="t"/>
          <a:lstStyle/>
          <a:p>
            <a:pPr marL="0" indent="0" algn="l">
              <a:lnSpc>
                <a:spcPts val="2650"/>
              </a:lnSpc>
              <a:buNone/>
            </a:pPr>
            <a:r>
              <a:rPr lang="en-US" sz="2800" dirty="0">
                <a:solidFill>
                  <a:srgbClr val="5B6E8C"/>
                </a:solidFill>
                <a:latin typeface="Alexandria Medium" pitchFamily="34" charset="0"/>
                <a:ea typeface="Alexandria Medium" pitchFamily="34" charset="-122"/>
                <a:cs typeface="Alexandria Medium" pitchFamily="34" charset="-120"/>
              </a:rPr>
              <a:t>Raspberry Pi</a:t>
            </a:r>
            <a:endParaRPr lang="en-US" sz="2800" dirty="0"/>
          </a:p>
        </p:txBody>
      </p:sp>
      <p:sp>
        <p:nvSpPr>
          <p:cNvPr id="8" name="Text 4"/>
          <p:cNvSpPr/>
          <p:nvPr/>
        </p:nvSpPr>
        <p:spPr>
          <a:xfrm>
            <a:off x="5046497" y="3702073"/>
            <a:ext cx="3584885" cy="2016681"/>
          </a:xfrm>
          <a:prstGeom prst="rect">
            <a:avLst/>
          </a:prstGeom>
          <a:noFill/>
          <a:ln/>
        </p:spPr>
        <p:txBody>
          <a:bodyPr wrap="square" lIns="0" tIns="0" rIns="0" bIns="0" rtlCol="0" anchor="t"/>
          <a:lstStyle/>
          <a:p>
            <a:pPr marL="0" indent="0" algn="l">
              <a:lnSpc>
                <a:spcPts val="2600"/>
              </a:lnSpc>
              <a:buNone/>
            </a:pPr>
            <a:r>
              <a:rPr lang="en-US" sz="2000" dirty="0">
                <a:solidFill>
                  <a:srgbClr val="5B6E8C"/>
                </a:solidFill>
                <a:latin typeface="Manrope" pitchFamily="34" charset="0"/>
                <a:ea typeface="Manrope" pitchFamily="34" charset="-122"/>
                <a:cs typeface="Manrope" pitchFamily="34" charset="-120"/>
              </a:rPr>
              <a:t>Edge gateway running MQTT/Telegraf/InfluxDB for industrial data aggregation. Serves as the central control unit for processing, filtering, and transmitting sensor data from multiple sources.</a:t>
            </a:r>
            <a:endParaRPr lang="en-US" sz="2000" dirty="0"/>
          </a:p>
        </p:txBody>
      </p:sp>
      <p:sp>
        <p:nvSpPr>
          <p:cNvPr id="10" name="Text 5"/>
          <p:cNvSpPr/>
          <p:nvPr/>
        </p:nvSpPr>
        <p:spPr>
          <a:xfrm>
            <a:off x="9562559" y="2782621"/>
            <a:ext cx="2693551" cy="336590"/>
          </a:xfrm>
          <a:prstGeom prst="rect">
            <a:avLst/>
          </a:prstGeom>
          <a:noFill/>
          <a:ln/>
        </p:spPr>
        <p:txBody>
          <a:bodyPr wrap="none" lIns="0" tIns="0" rIns="0" bIns="0" rtlCol="0" anchor="t"/>
          <a:lstStyle/>
          <a:p>
            <a:pPr marL="0" indent="0" algn="l">
              <a:lnSpc>
                <a:spcPts val="2650"/>
              </a:lnSpc>
              <a:buNone/>
            </a:pPr>
            <a:r>
              <a:rPr lang="en-US" sz="2800" dirty="0">
                <a:solidFill>
                  <a:srgbClr val="5B6E8C"/>
                </a:solidFill>
                <a:latin typeface="Alexandria Medium" pitchFamily="34" charset="0"/>
                <a:ea typeface="Alexandria Medium" pitchFamily="34" charset="-122"/>
                <a:cs typeface="Alexandria Medium" pitchFamily="34" charset="-120"/>
              </a:rPr>
              <a:t>Modbus Meters</a:t>
            </a:r>
            <a:endParaRPr lang="en-US" sz="2800" dirty="0"/>
          </a:p>
        </p:txBody>
      </p:sp>
      <p:sp>
        <p:nvSpPr>
          <p:cNvPr id="11" name="Text 6"/>
          <p:cNvSpPr/>
          <p:nvPr/>
        </p:nvSpPr>
        <p:spPr>
          <a:xfrm>
            <a:off x="9562559" y="3698057"/>
            <a:ext cx="3426077" cy="2016681"/>
          </a:xfrm>
          <a:prstGeom prst="rect">
            <a:avLst/>
          </a:prstGeom>
          <a:noFill/>
          <a:ln/>
        </p:spPr>
        <p:txBody>
          <a:bodyPr wrap="square" lIns="0" tIns="0" rIns="0" bIns="0" rtlCol="0" anchor="t"/>
          <a:lstStyle/>
          <a:p>
            <a:pPr marL="0" indent="0" algn="l">
              <a:lnSpc>
                <a:spcPts val="2600"/>
              </a:lnSpc>
              <a:buNone/>
            </a:pPr>
            <a:r>
              <a:rPr lang="en-US" sz="2000" dirty="0">
                <a:solidFill>
                  <a:srgbClr val="5B6E8C"/>
                </a:solidFill>
                <a:latin typeface="Manrope" pitchFamily="34" charset="0"/>
                <a:ea typeface="Manrope" pitchFamily="34" charset="-122"/>
                <a:cs typeface="Manrope" pitchFamily="34" charset="-120"/>
              </a:rPr>
              <a:t>Industrial digital meters connecting via Modbus RTU protocol for large-scale operational data. Enables integration with existing industrial machines and equipment for comprehensive energy monitoring.</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4832" y="436304"/>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Methodology</a:t>
            </a:r>
            <a:endParaRPr lang="en-US" sz="4450" dirty="0"/>
          </a:p>
        </p:txBody>
      </p:sp>
      <p:sp>
        <p:nvSpPr>
          <p:cNvPr id="7" name="Text 4"/>
          <p:cNvSpPr/>
          <p:nvPr/>
        </p:nvSpPr>
        <p:spPr>
          <a:xfrm>
            <a:off x="564832" y="4411624"/>
            <a:ext cx="5498544" cy="354330"/>
          </a:xfrm>
          <a:prstGeom prst="rect">
            <a:avLst/>
          </a:prstGeom>
          <a:noFill/>
          <a:ln/>
        </p:spPr>
        <p:txBody>
          <a:bodyPr wrap="none" lIns="0" tIns="0" rIns="0" bIns="0" rtlCol="0" anchor="t"/>
          <a:lstStyle/>
          <a:p>
            <a:pPr marL="0" indent="0" algn="l">
              <a:lnSpc>
                <a:spcPts val="2750"/>
              </a:lnSpc>
              <a:buNone/>
            </a:pPr>
            <a:r>
              <a:rPr lang="en-US" sz="2200" dirty="0">
                <a:solidFill>
                  <a:srgbClr val="5B6E8C"/>
                </a:solidFill>
                <a:latin typeface="Alexandria Medium" pitchFamily="34" charset="0"/>
                <a:ea typeface="Alexandria Medium" pitchFamily="34" charset="-122"/>
                <a:cs typeface="Alexandria Medium" pitchFamily="34" charset="-120"/>
              </a:rPr>
              <a:t>Prototype 1: ESP32 Energy Data Logger</a:t>
            </a:r>
            <a:endParaRPr lang="en-US" sz="2200" dirty="0"/>
          </a:p>
        </p:txBody>
      </p:sp>
      <p:sp>
        <p:nvSpPr>
          <p:cNvPr id="8" name="Text 5"/>
          <p:cNvSpPr/>
          <p:nvPr/>
        </p:nvSpPr>
        <p:spPr>
          <a:xfrm>
            <a:off x="564831" y="4902042"/>
            <a:ext cx="6323053" cy="2891254"/>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Uses voltage and current sensors (SCT-013-000 and ZMPT101B) to measure real-time energy parameters</a:t>
            </a:r>
            <a:endParaRPr lang="en-US" sz="1750" dirty="0"/>
          </a:p>
          <a:p>
            <a:pPr marL="342900" indent="-342900" algn="l">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Uploads readings to cloud server through Wi-Fi for live monitoring</a:t>
            </a:r>
            <a:endParaRPr lang="en-US" sz="1750" dirty="0"/>
          </a:p>
          <a:p>
            <a:pPr marL="342900" indent="-342900" algn="l">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Demonstrates low-cost, scalable energy sensing for decentralized collection across multiple sites</a:t>
            </a:r>
          </a:p>
          <a:p>
            <a:pPr marL="342900" indent="-342900" algn="l">
              <a:lnSpc>
                <a:spcPts val="2850"/>
              </a:lnSpc>
              <a:buSzPct val="100000"/>
              <a:buChar char="•"/>
            </a:pPr>
            <a:r>
              <a:rPr lang="en-US" sz="1750" dirty="0">
                <a:solidFill>
                  <a:srgbClr val="5B6E8C"/>
                </a:solidFill>
                <a:latin typeface="Manrope" pitchFamily="34" charset="0"/>
              </a:rPr>
              <a:t>5-second sampling</a:t>
            </a:r>
          </a:p>
          <a:p>
            <a:pPr marL="342900" indent="-342900" algn="l">
              <a:lnSpc>
                <a:spcPts val="2850"/>
              </a:lnSpc>
              <a:buSzPct val="100000"/>
              <a:buChar char="•"/>
            </a:pPr>
            <a:endParaRPr lang="en-US" sz="1750" dirty="0"/>
          </a:p>
        </p:txBody>
      </p:sp>
      <p:sp>
        <p:nvSpPr>
          <p:cNvPr id="13" name="Text 9"/>
          <p:cNvSpPr/>
          <p:nvPr/>
        </p:nvSpPr>
        <p:spPr>
          <a:xfrm>
            <a:off x="7315200" y="4234459"/>
            <a:ext cx="5954435" cy="708660"/>
          </a:xfrm>
          <a:prstGeom prst="rect">
            <a:avLst/>
          </a:prstGeom>
          <a:noFill/>
          <a:ln/>
        </p:spPr>
        <p:txBody>
          <a:bodyPr wrap="square" lIns="0" tIns="0" rIns="0" bIns="0" rtlCol="0" anchor="t"/>
          <a:lstStyle/>
          <a:p>
            <a:pPr marL="0" indent="0" algn="l">
              <a:lnSpc>
                <a:spcPts val="2750"/>
              </a:lnSpc>
              <a:buNone/>
            </a:pPr>
            <a:r>
              <a:rPr lang="en-US" sz="2200" dirty="0">
                <a:solidFill>
                  <a:srgbClr val="5B6E8C"/>
                </a:solidFill>
                <a:latin typeface="Alexandria Medium" pitchFamily="34" charset="0"/>
                <a:ea typeface="Alexandria Medium" pitchFamily="34" charset="-122"/>
                <a:cs typeface="Alexandria Medium" pitchFamily="34" charset="-120"/>
              </a:rPr>
              <a:t>Prototype 2: Raspberry Pi Industrial Integration</a:t>
            </a:r>
            <a:endParaRPr lang="en-US" sz="2200" dirty="0"/>
          </a:p>
        </p:txBody>
      </p:sp>
      <p:sp>
        <p:nvSpPr>
          <p:cNvPr id="14" name="Text 10"/>
          <p:cNvSpPr/>
          <p:nvPr/>
        </p:nvSpPr>
        <p:spPr>
          <a:xfrm>
            <a:off x="6887885" y="5026346"/>
            <a:ext cx="7489388" cy="3061811"/>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Connects with industrial Modbus devices and digital meters for large-scale operational data</a:t>
            </a:r>
            <a:endParaRPr lang="en-US" sz="1750" dirty="0"/>
          </a:p>
          <a:p>
            <a:pPr marL="342900" indent="-342900" algn="l">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Uses Raspberry Pi as edge gateway running MQTT/Telegraf/InfluxDB for data aggregation and visualization</a:t>
            </a:r>
            <a:endParaRPr lang="en-US" sz="1750" dirty="0"/>
          </a:p>
          <a:p>
            <a:pPr marL="342900" indent="-342900" algn="l">
              <a:lnSpc>
                <a:spcPts val="2850"/>
              </a:lnSpc>
              <a:buSzPct val="100000"/>
              <a:buChar char="•"/>
            </a:pPr>
            <a:r>
              <a:rPr lang="en-US" sz="1750" dirty="0">
                <a:solidFill>
                  <a:srgbClr val="5B6E8C"/>
                </a:solidFill>
                <a:latin typeface="Manrope" pitchFamily="34" charset="0"/>
                <a:ea typeface="Manrope" pitchFamily="34" charset="-122"/>
                <a:cs typeface="Manrope" pitchFamily="34" charset="-120"/>
              </a:rPr>
              <a:t>Implements blockchain encryption (SHA-256 hashing) for secure, traceable, and immutable carbon-credit verification and sustainability audits</a:t>
            </a:r>
            <a:endParaRPr lang="en-US" sz="1750" dirty="0"/>
          </a:p>
        </p:txBody>
      </p:sp>
      <p:pic>
        <p:nvPicPr>
          <p:cNvPr id="16" name="Image 0" descr="preencoded.png">
            <a:extLst>
              <a:ext uri="{FF2B5EF4-FFF2-40B4-BE49-F238E27FC236}">
                <a16:creationId xmlns:a16="http://schemas.microsoft.com/office/drawing/2014/main" id="{931248B8-E55C-871B-50F0-7DBD7EFAE509}"/>
              </a:ext>
            </a:extLst>
          </p:cNvPr>
          <p:cNvPicPr>
            <a:picLocks noChangeAspect="1"/>
          </p:cNvPicPr>
          <p:nvPr/>
        </p:nvPicPr>
        <p:blipFill>
          <a:blip r:embed="rId3"/>
          <a:stretch>
            <a:fillRect/>
          </a:stretch>
        </p:blipFill>
        <p:spPr>
          <a:xfrm rot="16200000">
            <a:off x="667362" y="1362373"/>
            <a:ext cx="1992446" cy="2394757"/>
          </a:xfrm>
          <a:prstGeom prst="rect">
            <a:avLst/>
          </a:prstGeom>
        </p:spPr>
      </p:pic>
      <p:pic>
        <p:nvPicPr>
          <p:cNvPr id="17" name="Picture 16">
            <a:extLst>
              <a:ext uri="{FF2B5EF4-FFF2-40B4-BE49-F238E27FC236}">
                <a16:creationId xmlns:a16="http://schemas.microsoft.com/office/drawing/2014/main" id="{C24C99C7-DC74-C235-09F1-AD8A81F52AFB}"/>
              </a:ext>
            </a:extLst>
          </p:cNvPr>
          <p:cNvPicPr>
            <a:picLocks noChangeAspect="1"/>
          </p:cNvPicPr>
          <p:nvPr/>
        </p:nvPicPr>
        <p:blipFill>
          <a:blip r:embed="rId4"/>
          <a:stretch>
            <a:fillRect/>
          </a:stretch>
        </p:blipFill>
        <p:spPr>
          <a:xfrm>
            <a:off x="8502728" y="1240647"/>
            <a:ext cx="4709502" cy="2607739"/>
          </a:xfrm>
          <a:prstGeom prst="rect">
            <a:avLst/>
          </a:prstGeom>
        </p:spPr>
      </p:pic>
      <p:pic>
        <p:nvPicPr>
          <p:cNvPr id="2050" name="Picture 2">
            <a:extLst>
              <a:ext uri="{FF2B5EF4-FFF2-40B4-BE49-F238E27FC236}">
                <a16:creationId xmlns:a16="http://schemas.microsoft.com/office/drawing/2014/main" id="{BCAEBAC5-FDB2-BF4E-C7CF-0784954009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61164" y="1563529"/>
            <a:ext cx="4425243" cy="19619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3A418E6B-C5F0-4B95-8D77-61E3EF3B5D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603</TotalTime>
  <Words>2187</Words>
  <Application>Microsoft Office PowerPoint</Application>
  <PresentationFormat>Custom</PresentationFormat>
  <Paragraphs>280</Paragraphs>
  <Slides>26</Slides>
  <Notes>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Alexandria Medium</vt:lpstr>
      <vt:lpstr>Calibri</vt:lpstr>
      <vt:lpstr>Aptos Narrow</vt:lpstr>
      <vt:lpstr>Manrope</vt:lpstr>
      <vt:lpstr>Aptos Display</vt:lpstr>
      <vt:lpstr>-apple-system, BlinkMacSystemFont, Segoe UI, Roboto, Helvetica Neue, Arial, sans-serif Medium</vt:lpstr>
      <vt:lpstr>Lato</vt:lpstr>
      <vt:lpstr>Arial</vt:lpstr>
      <vt:lpstr>Aptos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Vivek Goel</cp:lastModifiedBy>
  <cp:revision>8</cp:revision>
  <dcterms:created xsi:type="dcterms:W3CDTF">2026-04-04T08:52:55Z</dcterms:created>
  <dcterms:modified xsi:type="dcterms:W3CDTF">2026-04-06T01:27:21Z</dcterms:modified>
</cp:coreProperties>
</file>